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9"/>
  </p:notesMasterIdLst>
  <p:sldIdLst>
    <p:sldId id="2330" r:id="rId3"/>
    <p:sldId id="2287" r:id="rId4"/>
    <p:sldId id="2325" r:id="rId5"/>
    <p:sldId id="2298" r:id="rId6"/>
    <p:sldId id="2361" r:id="rId7"/>
    <p:sldId id="2365" r:id="rId8"/>
    <p:sldId id="2059" r:id="rId9"/>
    <p:sldId id="2233" r:id="rId10"/>
    <p:sldId id="2438" r:id="rId11"/>
    <p:sldId id="2302" r:id="rId12"/>
    <p:sldId id="2339" r:id="rId13"/>
    <p:sldId id="2428" r:id="rId14"/>
    <p:sldId id="2391" r:id="rId15"/>
    <p:sldId id="2381" r:id="rId16"/>
    <p:sldId id="2442" r:id="rId17"/>
    <p:sldId id="2404" r:id="rId18"/>
    <p:sldId id="2456" r:id="rId19"/>
    <p:sldId id="2424" r:id="rId20"/>
    <p:sldId id="2429" r:id="rId21"/>
    <p:sldId id="2445" r:id="rId22"/>
    <p:sldId id="2458" r:id="rId23"/>
    <p:sldId id="2457" r:id="rId24"/>
    <p:sldId id="2459" r:id="rId25"/>
    <p:sldId id="2460" r:id="rId26"/>
    <p:sldId id="2461" r:id="rId27"/>
    <p:sldId id="2430" r:id="rId28"/>
    <p:sldId id="2431" r:id="rId29"/>
    <p:sldId id="2446" r:id="rId30"/>
    <p:sldId id="1986" r:id="rId31"/>
    <p:sldId id="2163" r:id="rId32"/>
    <p:sldId id="2462" r:id="rId33"/>
    <p:sldId id="2463" r:id="rId34"/>
    <p:sldId id="2464" r:id="rId35"/>
    <p:sldId id="2465" r:id="rId36"/>
    <p:sldId id="1948" r:id="rId37"/>
    <p:sldId id="1894"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26" autoAdjust="0"/>
    <p:restoredTop sz="94182" autoAdjust="0"/>
  </p:normalViewPr>
  <p:slideViewPr>
    <p:cSldViewPr>
      <p:cViewPr>
        <p:scale>
          <a:sx n="80" d="100"/>
          <a:sy n="80" d="100"/>
        </p:scale>
        <p:origin x="-1053" y="-52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985"/>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6/24/2024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6834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43717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39055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4863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0025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017232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25005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59550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2268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44902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144303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4085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219494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460597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46966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285418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81335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00152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3128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11756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92666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732158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779831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47110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0288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9334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9975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6/24/2024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6/24/2024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26 June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Not All “Ministries” Are Ministries</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94</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True Apostolic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 xmlns:p14="http://schemas.microsoft.com/office/powerpoint/2010/main"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0"/>
            <a:ext cx="8763000"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However, in order to put the false apostle and prophets in their places, Paul is forced to pull out his certificate of authenticity to underscore his credentials as a true apostle.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rPr>
              <a:t>In verse </a:t>
            </a:r>
            <a:r>
              <a:rPr lang="en-US" sz="24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he reminds the Corinthians they had already born with his folly, referring to his boasting, in chapter </a:t>
            </a:r>
            <a:r>
              <a:rPr lang="en-US" sz="2400" b="1" dirty="0" smtClean="0">
                <a:effectLst>
                  <a:outerShdw blurRad="38100" dist="38100" dir="2700000" algn="tl">
                    <a:srgbClr val="000000">
                      <a:alpha val="43137"/>
                    </a:srgbClr>
                  </a:outerShdw>
                </a:effectLst>
                <a:latin typeface="Cambria" pitchFamily="18" charset="0"/>
              </a:rPr>
              <a:t>10</a:t>
            </a:r>
            <a:r>
              <a:rPr lang="en-US" sz="2400" b="1" dirty="0" smtClean="0">
                <a:latin typeface="Cambria" pitchFamily="18" charset="0"/>
              </a:rPr>
              <a:t>,  about his true accomplishment in contrast to his opponents exaggerated achievement. </a:t>
            </a:r>
          </a:p>
          <a:p>
            <a:pPr indent="457200">
              <a:spcAft>
                <a:spcPts val="1200"/>
              </a:spcAft>
              <a:tabLst>
                <a:tab pos="457200" algn="l"/>
              </a:tabLst>
            </a:pPr>
            <a:r>
              <a:rPr lang="en-US" sz="2400" b="1" dirty="0" smtClean="0">
                <a:latin typeface="Cambria" pitchFamily="18" charset="0"/>
              </a:rPr>
              <a:t>Now, Paul reveals his jealousy for the Corinthians – not stemming from irrational suspicion or unrighteous envy, but godly jealousy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a:t>
            </a:r>
          </a:p>
          <a:p>
            <a:pPr indent="457200">
              <a:spcAft>
                <a:spcPts val="1200"/>
              </a:spcAft>
              <a:tabLst>
                <a:tab pos="457200" algn="l"/>
              </a:tabLst>
            </a:pPr>
            <a:r>
              <a:rPr lang="en-US" sz="2400" b="1" dirty="0" smtClean="0">
                <a:latin typeface="Cambria" pitchFamily="18" charset="0"/>
              </a:rPr>
              <a:t>When Paul feared that some in Corinth were in danger of straying from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simplicity and purity of devotion to Christ</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 to whom he had betrothed the church as a spiritual bride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he became justifiably jealous.  </a:t>
            </a:r>
          </a:p>
        </p:txBody>
      </p:sp>
    </p:spTree>
    <p:extLst>
      <p:ext uri="{BB962C8B-B14F-4D97-AF65-F5344CB8AC3E}">
        <p14:creationId xmlns="" xmlns:p14="http://schemas.microsoft.com/office/powerpoint/2010/main" val="3931130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1066799"/>
            <a:ext cx="8717057"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short, Paul knew that many in the Corinthian church had been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two-timing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truth with falsehood, the true Christ with a stand-in, the authentic apostles with apostolic wannabes. </a:t>
            </a:r>
          </a:p>
          <a:p>
            <a:pPr indent="457200">
              <a:spcAft>
                <a:spcPts val="1200"/>
              </a:spcAft>
            </a:pPr>
            <a:r>
              <a:rPr lang="en-US" sz="2400" b="1" dirty="0" smtClean="0">
                <a:latin typeface="Cambria" panose="02040503050406030204" pitchFamily="18" charset="0"/>
                <a:ea typeface="Cambria" panose="02040503050406030204" pitchFamily="18" charset="0"/>
              </a:rPr>
              <a:t>Paul was jealous for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purity</a:t>
            </a:r>
            <a:r>
              <a:rPr lang="en-US" sz="2400" b="1" dirty="0" smtClean="0">
                <a:latin typeface="Cambria" panose="02040503050406030204" pitchFamily="18" charset="0"/>
                <a:ea typeface="Cambria" panose="02040503050406030204" pitchFamily="18" charset="0"/>
              </a:rPr>
              <a:t>, as a father would be protective for his daughter’s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sexual purity </a:t>
            </a:r>
            <a:r>
              <a:rPr lang="en-US" sz="2400" b="1" dirty="0" smtClean="0">
                <a:latin typeface="Cambria" panose="02040503050406030204" pitchFamily="18" charset="0"/>
                <a:ea typeface="Cambria" panose="02040503050406030204" pitchFamily="18" charset="0"/>
              </a:rPr>
              <a:t>before he presents her to her groom. </a:t>
            </a:r>
          </a:p>
          <a:p>
            <a:pPr indent="457200">
              <a:spcAft>
                <a:spcPts val="1200"/>
              </a:spcAft>
            </a:pPr>
            <a:r>
              <a:rPr lang="en-US" sz="2400" b="1" dirty="0" smtClean="0">
                <a:latin typeface="Cambria" panose="02040503050406030204" pitchFamily="18" charset="0"/>
                <a:ea typeface="Cambria" panose="02040503050406030204" pitchFamily="18" charset="0"/>
              </a:rPr>
              <a:t>Paul wanted to offer Christ a church with unadulterated loyalty to, and love for Him.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in light of the recent crises and ongoing </a:t>
            </a:r>
            <a:r>
              <a:rPr lang="en-US" sz="2400" b="1" dirty="0" smtClean="0">
                <a:latin typeface="Cambria" panose="02040503050406030204" pitchFamily="18" charset="0"/>
                <a:ea typeface="Cambria" panose="02040503050406030204" pitchFamily="18" charset="0"/>
              </a:rPr>
              <a:t>trials </a:t>
            </a:r>
            <a:r>
              <a:rPr lang="en-US" sz="2400" b="1" dirty="0" smtClean="0">
                <a:latin typeface="Cambria" panose="02040503050406030204" pitchFamily="18" charset="0"/>
                <a:ea typeface="Cambria" panose="02040503050406030204" pitchFamily="18" charset="0"/>
              </a:rPr>
              <a:t>in the church, Paul feared that they would be led astray from the truth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When people get caught up in false teaching, simplicity and purity get lost. </a:t>
            </a:r>
          </a:p>
        </p:txBody>
      </p:sp>
    </p:spTree>
    <p:extLst>
      <p:ext uri="{BB962C8B-B14F-4D97-AF65-F5344CB8AC3E}">
        <p14:creationId xmlns="" xmlns:p14="http://schemas.microsoft.com/office/powerpoint/2010/main" val="10221648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1066800"/>
            <a:ext cx="8717057" cy="558539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All sort of debris seeps into the waters,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clouding</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their thinking, and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making</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 difficult for them to act on the simple biblical truths of the faith. </a:t>
            </a:r>
          </a:p>
          <a:p>
            <a:pPr indent="457200">
              <a:spcAft>
                <a:spcPts val="1200"/>
              </a:spcAft>
            </a:pPr>
            <a:r>
              <a:rPr lang="en-US" sz="2400" b="1" dirty="0" smtClean="0">
                <a:latin typeface="Cambria" panose="02040503050406030204" pitchFamily="18" charset="0"/>
                <a:ea typeface="Cambria" panose="02040503050406030204" pitchFamily="18" charset="0"/>
              </a:rPr>
              <a:t>Those caught up in false teaching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bec</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ome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argumentative. They become divisive. They think things are far more complicated than they really are.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try to be nuanced or intellectually and socially respected. </a:t>
            </a:r>
          </a:p>
          <a:p>
            <a:pPr indent="457200">
              <a:spcAft>
                <a:spcPts val="1200"/>
              </a:spcAft>
            </a:pPr>
            <a:r>
              <a:rPr lang="en-US" sz="2400" b="1" dirty="0" smtClean="0">
                <a:latin typeface="Cambria" panose="02040503050406030204" pitchFamily="18" charset="0"/>
                <a:ea typeface="Cambria" panose="02040503050406030204" pitchFamily="18" charset="0"/>
              </a:rPr>
              <a:t>They become arrogant.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Bible is marginalized, or it becomes something so subject to competing interpretations that they treat it as if it had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meaning at all. </a:t>
            </a:r>
          </a:p>
          <a:p>
            <a:pPr indent="457200">
              <a:spcAft>
                <a:spcPts val="1200"/>
              </a:spcAft>
            </a:pPr>
            <a:r>
              <a:rPr lang="en-US" sz="2400" b="1" dirty="0" smtClean="0">
                <a:latin typeface="Cambria" panose="02040503050406030204" pitchFamily="18" charset="0"/>
                <a:ea typeface="Cambria" panose="02040503050406030204" pitchFamily="18" charset="0"/>
              </a:rPr>
              <a:t>All of that is the opposite of what Paul means by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simplicity and purity of devotion to 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solution?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Get </a:t>
            </a:r>
            <a:r>
              <a:rPr lang="en-US" sz="2400" b="1" dirty="0" smtClean="0">
                <a:latin typeface="Cambria" panose="02040503050406030204" pitchFamily="18" charset="0"/>
                <a:ea typeface="Cambria" panose="02040503050406030204" pitchFamily="18" charset="0"/>
              </a:rPr>
              <a:t>back </a:t>
            </a:r>
            <a:r>
              <a:rPr lang="en-US" sz="2400" b="1" dirty="0" smtClean="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and stay with the basics. </a:t>
            </a:r>
          </a:p>
        </p:txBody>
      </p:sp>
    </p:spTree>
    <p:extLst>
      <p:ext uri="{BB962C8B-B14F-4D97-AF65-F5344CB8AC3E}">
        <p14:creationId xmlns="" xmlns:p14="http://schemas.microsoft.com/office/powerpoint/2010/main" val="26348369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68942" y="1066800"/>
            <a:ext cx="8646458" cy="572464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000" b="1" baseline="30000" dirty="0" smtClean="0">
                <a:effectLst>
                  <a:outerShdw blurRad="38100" dist="38100" dir="2700000" algn="tl">
                    <a:srgbClr val="000000">
                      <a:alpha val="43137"/>
                    </a:srgbClr>
                  </a:outerShdw>
                </a:effectLst>
                <a:latin typeface="Georgia" panose="02040502050405020303" pitchFamily="18" charset="0"/>
              </a:rPr>
              <a:t>4</a:t>
            </a:r>
            <a:r>
              <a:rPr lang="en-US" sz="2000" i="1" dirty="0" smtClean="0">
                <a:latin typeface="Georgia" panose="02040502050405020303" pitchFamily="18" charset="0"/>
              </a:rPr>
              <a:t>For </a:t>
            </a:r>
            <a:r>
              <a:rPr lang="en-US" sz="2000" i="1" dirty="0" smtClean="0">
                <a:latin typeface="Georgia" panose="02040502050405020303" pitchFamily="18" charset="0"/>
              </a:rPr>
              <a:t>if he who comes preaches another Jesus whom we have not preached, or if you receive a different spirit which you have not received, or a different gospel which you have not accepted—you may well put up with it! </a:t>
            </a:r>
            <a:r>
              <a:rPr lang="en-US" sz="2000" i="1" dirty="0" smtClean="0">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5</a:t>
            </a:r>
            <a:r>
              <a:rPr lang="en-US" sz="2000" i="1" dirty="0" smtClean="0">
                <a:latin typeface="Georgia" panose="02040502050405020303" pitchFamily="18" charset="0"/>
              </a:rPr>
              <a:t>For </a:t>
            </a:r>
            <a:r>
              <a:rPr lang="en-US" sz="2000" i="1" dirty="0" smtClean="0">
                <a:latin typeface="Georgia" panose="02040502050405020303" pitchFamily="18" charset="0"/>
              </a:rPr>
              <a:t>I consider that I am not at all inferior to the most eminent apostles</a:t>
            </a:r>
            <a:r>
              <a:rPr lang="en-US" sz="2000" i="1" dirty="0" smtClean="0">
                <a:latin typeface="Georgia" panose="02040502050405020303" pitchFamily="18" charset="0"/>
              </a:rPr>
              <a:t>. </a:t>
            </a:r>
            <a:r>
              <a:rPr lang="en-US" sz="2000" i="1" dirty="0" smtClean="0">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6</a:t>
            </a:r>
            <a:r>
              <a:rPr lang="en-US" sz="2000" i="1" dirty="0" smtClean="0">
                <a:latin typeface="Georgia" panose="02040502050405020303" pitchFamily="18" charset="0"/>
              </a:rPr>
              <a:t>Even </a:t>
            </a:r>
            <a:r>
              <a:rPr lang="en-US" sz="2000" i="1" dirty="0" smtClean="0">
                <a:latin typeface="Georgia" panose="02040502050405020303" pitchFamily="18" charset="0"/>
              </a:rPr>
              <a:t>though I am untrained in speech, yet I am not in knowledge. But we have been thoroughly manifested among you in all things</a:t>
            </a:r>
            <a:r>
              <a:rPr lang="en-US" sz="2000" i="1" dirty="0" smtClean="0">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7</a:t>
            </a:r>
            <a:r>
              <a:rPr lang="en-US" sz="2000" i="1" dirty="0" smtClean="0">
                <a:latin typeface="Georgia" panose="02040502050405020303" pitchFamily="18" charset="0"/>
              </a:rPr>
              <a:t>Did </a:t>
            </a:r>
            <a:r>
              <a:rPr lang="en-US" sz="2000" i="1" dirty="0" smtClean="0">
                <a:latin typeface="Georgia" panose="02040502050405020303" pitchFamily="18" charset="0"/>
              </a:rPr>
              <a:t>I commit sin in humbling myself that you might be exalted, because I preached the gospel of God to you free of  charge</a:t>
            </a:r>
            <a:r>
              <a:rPr lang="en-US" sz="2000" i="1" dirty="0" smtClean="0">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8</a:t>
            </a:r>
            <a:r>
              <a:rPr lang="en-US" sz="2000" i="1" dirty="0" smtClean="0">
                <a:latin typeface="Georgia" panose="02040502050405020303" pitchFamily="18" charset="0"/>
              </a:rPr>
              <a:t>I </a:t>
            </a:r>
            <a:r>
              <a:rPr lang="en-US" sz="2000" i="1" dirty="0" smtClean="0">
                <a:latin typeface="Georgia" panose="02040502050405020303" pitchFamily="18" charset="0"/>
              </a:rPr>
              <a:t>robbed other churches, taking wages from them to minister to you</a:t>
            </a:r>
            <a:r>
              <a:rPr lang="en-US" sz="2000" i="1" dirty="0" smtClean="0">
                <a:latin typeface="Georgia" panose="02040502050405020303" pitchFamily="18" charset="0"/>
              </a:rPr>
              <a:t>. </a:t>
            </a:r>
            <a:r>
              <a:rPr lang="en-US" sz="2000" i="1" dirty="0" smtClean="0">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9</a:t>
            </a:r>
            <a:r>
              <a:rPr lang="en-US" sz="2000" i="1" dirty="0" smtClean="0">
                <a:latin typeface="Georgia" panose="02040502050405020303" pitchFamily="18" charset="0"/>
              </a:rPr>
              <a:t>And </a:t>
            </a:r>
            <a:r>
              <a:rPr lang="en-US" sz="2000" i="1" dirty="0" smtClean="0">
                <a:latin typeface="Georgia" panose="02040502050405020303" pitchFamily="18" charset="0"/>
              </a:rPr>
              <a:t>when I was present with you, and in need, I was a burden to no one, for what I lacked the brethren who came from Macedonia supplied. And in everything I kept myself from being burdensome to you, and so I will keep myself</a:t>
            </a:r>
            <a:r>
              <a:rPr lang="en-US" sz="2000" i="1" dirty="0" smtClean="0">
                <a:latin typeface="Georgia" panose="02040502050405020303" pitchFamily="18" charset="0"/>
              </a:rPr>
              <a:t>. </a:t>
            </a:r>
            <a:r>
              <a:rPr lang="en-US" sz="2000" i="1" dirty="0" smtClean="0">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10</a:t>
            </a:r>
            <a:r>
              <a:rPr lang="en-US" sz="2000" i="1" dirty="0" smtClean="0">
                <a:latin typeface="Georgia" panose="02040502050405020303" pitchFamily="18" charset="0"/>
              </a:rPr>
              <a:t>As </a:t>
            </a:r>
            <a:r>
              <a:rPr lang="en-US" sz="2000" i="1" dirty="0" smtClean="0">
                <a:latin typeface="Georgia" panose="02040502050405020303" pitchFamily="18" charset="0"/>
              </a:rPr>
              <a:t>the truth of Christ is in me, no one shall stop me from this boasting in the regions of  Achaia.  </a:t>
            </a:r>
            <a:r>
              <a:rPr lang="en-US" sz="2000" b="1" baseline="30000" dirty="0">
                <a:effectLst>
                  <a:outerShdw blurRad="38100" dist="38100" dir="2700000" algn="tl">
                    <a:srgbClr val="000000">
                      <a:alpha val="43137"/>
                    </a:srgbClr>
                  </a:outerShdw>
                </a:effectLst>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11</a:t>
            </a:r>
            <a:r>
              <a:rPr lang="en-US" sz="2000" i="1" dirty="0" smtClean="0">
                <a:latin typeface="Georgia" panose="02040502050405020303" pitchFamily="18" charset="0"/>
              </a:rPr>
              <a:t>Why</a:t>
            </a:r>
            <a:r>
              <a:rPr lang="en-US" sz="2000" i="1" dirty="0">
                <a:latin typeface="Georgia" panose="02040502050405020303" pitchFamily="18" charset="0"/>
              </a:rPr>
              <a:t>? </a:t>
            </a:r>
            <a:r>
              <a:rPr lang="en-US" sz="2000" i="1" dirty="0" smtClean="0">
                <a:latin typeface="Georgia" panose="02040502050405020303" pitchFamily="18" charset="0"/>
              </a:rPr>
              <a:t>Because I do not love you? God knows</a:t>
            </a:r>
            <a:r>
              <a:rPr lang="en-US" sz="2000" i="1" dirty="0" smtClean="0">
                <a:latin typeface="Georgia" panose="02040502050405020303" pitchFamily="18" charset="0"/>
              </a:rPr>
              <a:t>!  </a:t>
            </a:r>
            <a:r>
              <a:rPr lang="en-US" sz="2000" b="1" baseline="30000" dirty="0" smtClean="0">
                <a:effectLst>
                  <a:outerShdw blurRad="38100" dist="38100" dir="2700000" algn="tl">
                    <a:srgbClr val="000000">
                      <a:alpha val="43137"/>
                    </a:srgbClr>
                  </a:outerShdw>
                </a:effectLst>
                <a:latin typeface="Georgia" panose="02040502050405020303" pitchFamily="18" charset="0"/>
              </a:rPr>
              <a:t>12</a:t>
            </a:r>
            <a:r>
              <a:rPr lang="en-US" sz="2000" i="1" dirty="0" smtClean="0">
                <a:latin typeface="Georgia" panose="02040502050405020303" pitchFamily="18" charset="0"/>
              </a:rPr>
              <a:t>But </a:t>
            </a:r>
            <a:r>
              <a:rPr lang="en-US" sz="2000" i="1" dirty="0" smtClean="0">
                <a:latin typeface="Georgia" panose="02040502050405020303" pitchFamily="18" charset="0"/>
              </a:rPr>
              <a:t>what I do, I will also continue to do, that I may cut off the opportunity from those who desire an opportunity to be regarded just as we are in the things of which they boast. </a:t>
            </a:r>
            <a:endParaRPr lang="en-US" sz="2000" i="1" dirty="0">
              <a:latin typeface="Georgia" panose="02040502050405020303" pitchFamily="18" charset="0"/>
            </a:endParaRPr>
          </a:p>
        </p:txBody>
      </p:sp>
      <p:sp>
        <p:nvSpPr>
          <p:cNvPr id="6"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2419" y="990600"/>
            <a:ext cx="8610600" cy="566308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11:4-12</a:t>
            </a:r>
            <a:r>
              <a:rPr lang="en-US" sz="2400" b="1" dirty="0" smtClean="0">
                <a:latin typeface="Cambria" panose="02040503050406030204" pitchFamily="18" charset="0"/>
                <a:ea typeface="Cambria" panose="02040503050406030204" pitchFamily="18" charset="0"/>
              </a:rPr>
              <a:t>, Paul shows the Corinthians </a:t>
            </a:r>
            <a:r>
              <a:rPr lang="en-US" sz="2400" b="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ways to know the difference between true and false teachers: </a:t>
            </a:r>
          </a:p>
          <a:p>
            <a:pPr marL="914400" indent="-457200">
              <a:spcAft>
                <a:spcPts val="1200"/>
              </a:spcAft>
              <a:tabLst>
                <a:tab pos="798513" algn="l"/>
              </a:tabLst>
            </a:pPr>
            <a:r>
              <a:rPr lang="en-US" sz="2400" b="1" dirty="0" smtClean="0">
                <a:latin typeface="Cambria" panose="02040503050406030204" pitchFamily="18" charset="0"/>
                <a:ea typeface="Cambria" panose="02040503050406030204" pitchFamily="18" charset="0"/>
              </a:rPr>
              <a:t>1) False teachers proclaimed another Jesus and a		    different gospel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11:4</a:t>
            </a:r>
            <a:r>
              <a:rPr lang="en-US" sz="2400" b="1" dirty="0" smtClean="0">
                <a:latin typeface="Cambria" panose="02040503050406030204" pitchFamily="18" charset="0"/>
                <a:ea typeface="Cambria" panose="02040503050406030204" pitchFamily="18" charset="0"/>
              </a:rPr>
              <a:t>).</a:t>
            </a:r>
          </a:p>
          <a:p>
            <a:pPr marL="914400" indent="-457200">
              <a:spcAft>
                <a:spcPts val="1200"/>
              </a:spcAft>
              <a:tabLst>
                <a:tab pos="798513" algn="l"/>
              </a:tabLst>
            </a:pPr>
            <a:r>
              <a:rPr lang="en-US" sz="2400" b="1" dirty="0" smtClean="0">
                <a:latin typeface="Cambria" panose="02040503050406030204" pitchFamily="18" charset="0"/>
                <a:ea typeface="Cambria" panose="02040503050406030204" pitchFamily="18" charset="0"/>
              </a:rPr>
              <a:t>2) False teachers display attractive charisma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11:5-6</a:t>
            </a:r>
            <a:r>
              <a:rPr lang="en-US" sz="2400" b="1" dirty="0" smtClean="0">
                <a:latin typeface="Cambria" panose="02040503050406030204" pitchFamily="18" charset="0"/>
                <a:ea typeface="Cambria" panose="02040503050406030204" pitchFamily="18" charset="0"/>
              </a:rPr>
              <a:t>). </a:t>
            </a:r>
          </a:p>
          <a:p>
            <a:pPr marL="914400" indent="-457200">
              <a:spcAft>
                <a:spcPts val="1200"/>
              </a:spcAft>
              <a:tabLst>
                <a:tab pos="798513" algn="l"/>
              </a:tabLst>
            </a:pPr>
            <a:r>
              <a:rPr lang="en-US" sz="2400" b="1" dirty="0" smtClean="0">
                <a:latin typeface="Cambria" panose="02040503050406030204" pitchFamily="18" charset="0"/>
                <a:ea typeface="Cambria" panose="02040503050406030204" pitchFamily="18" charset="0"/>
              </a:rPr>
              <a:t>3) False teachers are in it for the money </a:t>
            </a:r>
            <a:r>
              <a:rPr lang="en-US" sz="2400" b="1" dirty="0" smtClean="0">
                <a:latin typeface="Cambria" panose="02040503050406030204" pitchFamily="18" charset="0"/>
                <a:ea typeface="Cambria" panose="02040503050406030204" pitchFamily="18" charset="0"/>
              </a:rPr>
              <a:t>(</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11:7-12</a:t>
            </a:r>
            <a:r>
              <a:rPr lang="en-US" sz="2400" b="1" dirty="0" smtClean="0">
                <a:latin typeface="Cambria" panose="02040503050406030204" pitchFamily="18" charset="0"/>
                <a:ea typeface="Cambria" panose="02040503050406030204" pitchFamily="18" charset="0"/>
              </a:rPr>
              <a:t>). </a:t>
            </a:r>
          </a:p>
          <a:p>
            <a:pPr indent="233363">
              <a:spcAft>
                <a:spcPts val="1200"/>
              </a:spcAft>
              <a:tabLst>
                <a:tab pos="457200" algn="l"/>
                <a:tab pos="798513" algn="l"/>
              </a:tabLst>
            </a:pPr>
            <a:r>
              <a:rPr lang="en-US" sz="2400" b="1" dirty="0" smtClean="0">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false teachers proclaimed another Jesus and a different gospel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(11:4).</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term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another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similar</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kind.</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 false teacher may talk about Jesus, he may sound biblical, but he is fooling you. </a:t>
            </a:r>
          </a:p>
          <a:p>
            <a:pPr indent="233363">
              <a:spcAft>
                <a:spcPts val="1200"/>
              </a:spcAft>
              <a:tabLst>
                <a:tab pos="457200" algn="l"/>
                <a:tab pos="798513"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Heretics have historically  been very skillful at using Christian </a:t>
            </a:r>
            <a:r>
              <a:rPr lang="en-US" sz="2400" b="1" dirty="0" smtClean="0">
                <a:latin typeface="Cambria" panose="02040503050406030204" pitchFamily="18" charset="0"/>
                <a:ea typeface="Cambria" panose="02040503050406030204" pitchFamily="18" charset="0"/>
              </a:rPr>
              <a:t>terminology, </a:t>
            </a:r>
            <a:r>
              <a:rPr lang="en-US" sz="2400" b="1" dirty="0" smtClean="0">
                <a:latin typeface="Cambria" panose="02040503050406030204" pitchFamily="18" charset="0"/>
                <a:ea typeface="Cambria" panose="02040503050406030204" pitchFamily="18" charset="0"/>
              </a:rPr>
              <a:t>but with drastically different meanings.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8047658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0037" y="975360"/>
            <a:ext cx="8587741"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They refer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if you ask questions about the nature and character of their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you will find they have added to or taken away from the biblical portrayal of the Lord Jesus Christ.  </a:t>
            </a:r>
          </a:p>
          <a:p>
            <a:pPr indent="457200">
              <a:spcAft>
                <a:spcPts val="1200"/>
              </a:spcAft>
            </a:pPr>
            <a:r>
              <a:rPr lang="en-US" sz="2400" b="1" dirty="0" smtClean="0">
                <a:latin typeface="Cambria" panose="02040503050406030204" pitchFamily="18" charset="0"/>
                <a:ea typeface="Cambria" panose="02040503050406030204" pitchFamily="18" charset="0"/>
              </a:rPr>
              <a:t>They talk about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they don’t mean the triune God – Father, Son, and Holy Spirit.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speak of </a:t>
            </a:r>
            <a:r>
              <a:rPr lang="en-US" sz="2400" b="1" dirty="0" smtClean="0">
                <a:latin typeface="Cambria" panose="02040503050406030204" pitchFamily="18" charset="0"/>
                <a:ea typeface="Cambria" panose="02040503050406030204" pitchFamily="18" charset="0"/>
              </a:rPr>
              <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they redefined the term to refer to a belief that contradicts the biblical teaching and understanding. </a:t>
            </a:r>
          </a:p>
          <a:p>
            <a:pPr indent="457200">
              <a:spcAft>
                <a:spcPts val="1200"/>
              </a:spcAft>
            </a:pPr>
            <a:r>
              <a:rPr lang="en-US" sz="2400" b="1" dirty="0" smtClean="0">
                <a:latin typeface="Cambria" panose="02040503050406030204" pitchFamily="18" charset="0"/>
                <a:ea typeface="Cambria" panose="02040503050406030204" pitchFamily="18" charset="0"/>
              </a:rPr>
              <a:t>The other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preached by false teachers is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apostles didn’t preach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11:4</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Consequently</a:t>
            </a:r>
            <a:r>
              <a:rPr lang="en-US" sz="2400" b="1" dirty="0" smtClean="0">
                <a:latin typeface="Cambria" panose="02040503050406030204" pitchFamily="18" charset="0"/>
                <a:ea typeface="Cambria" panose="02040503050406030204" pitchFamily="18" charset="0"/>
              </a:rPr>
              <a:t>, the heretics present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different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spirit and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different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gospel. </a:t>
            </a:r>
          </a:p>
          <a:p>
            <a:pPr indent="457200">
              <a:spcAft>
                <a:spcPts val="1200"/>
              </a:spcAft>
            </a:pPr>
            <a:r>
              <a:rPr lang="en-US" sz="2400" b="1" dirty="0" smtClean="0">
                <a:latin typeface="Cambria" panose="02040503050406030204" pitchFamily="18" charset="0"/>
                <a:ea typeface="Cambria" panose="02040503050406030204" pitchFamily="18" charset="0"/>
              </a:rPr>
              <a:t>The Greek word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heteros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another of a different kind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heretics spirit is contrary to the Spirit of God. </a:t>
            </a:r>
          </a:p>
        </p:txBody>
      </p:sp>
    </p:spTree>
    <p:extLst>
      <p:ext uri="{BB962C8B-B14F-4D97-AF65-F5344CB8AC3E}">
        <p14:creationId xmlns="" xmlns:p14="http://schemas.microsoft.com/office/powerpoint/2010/main" val="7249208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990600"/>
            <a:ext cx="8610600" cy="587853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Instead </a:t>
            </a:r>
            <a:r>
              <a:rPr lang="en-US" sz="2400" b="1" dirty="0" smtClean="0">
                <a:latin typeface="Cambria" panose="02040503050406030204" pitchFamily="18" charset="0"/>
                <a:ea typeface="Cambria" panose="02040503050406030204" pitchFamily="18" charset="0"/>
              </a:rPr>
              <a:t>of unity, it creates division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Instead of peace, it brings turmoil. </a:t>
            </a:r>
            <a:r>
              <a:rPr lang="en-US" sz="2400" b="1" dirty="0" smtClean="0">
                <a:latin typeface="Cambria" panose="02040503050406030204" pitchFamily="18" charset="0"/>
                <a:ea typeface="Cambria" panose="02040503050406030204" pitchFamily="18" charset="0"/>
              </a:rPr>
              <a:t> Instead </a:t>
            </a:r>
            <a:r>
              <a:rPr lang="en-US" sz="2400" b="1" dirty="0" smtClean="0">
                <a:latin typeface="Cambria" panose="02040503050406030204" pitchFamily="18" charset="0"/>
                <a:ea typeface="Cambria" panose="02040503050406030204" pitchFamily="18" charset="0"/>
              </a:rPr>
              <a:t>of truth, it teaches falsehood.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what other spirit could Paul be referring than the spirit of antichrist? </a:t>
            </a:r>
            <a:r>
              <a:rPr lang="en-US" sz="2400" b="1" dirty="0" smtClean="0">
                <a:latin typeface="Cambria" panose="02040503050406030204" pitchFamily="18" charset="0"/>
                <a:ea typeface="Cambria" panose="02040503050406030204" pitchFamily="18" charset="0"/>
              </a:rPr>
              <a:t> That </a:t>
            </a:r>
            <a:r>
              <a:rPr lang="en-US" sz="2400" b="1" dirty="0" smtClean="0">
                <a:latin typeface="Cambria" panose="02040503050406030204" pitchFamily="18" charset="0"/>
                <a:ea typeface="Cambria" panose="02040503050406030204" pitchFamily="18" charset="0"/>
              </a:rPr>
              <a:t>spirit is a devilish usurper attempting to displace the genuine work of the Spirit of God.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Also</a:t>
            </a:r>
            <a:r>
              <a:rPr lang="en-US" sz="2400" b="1" dirty="0" smtClean="0">
                <a:latin typeface="Cambria" panose="02040503050406030204" pitchFamily="18" charset="0"/>
                <a:ea typeface="Cambria" panose="02040503050406030204" pitchFamily="18" charset="0"/>
              </a:rPr>
              <a:t>, the gospel of the false teachers opposes the gospel of salvation by grace through faith in Christ alone.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false teachers under the influence of Satan, have added conditions to the free grace of the gospel; good works, circumcision, observing the Law, submitting to their leadership.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Sadly</a:t>
            </a:r>
            <a:r>
              <a:rPr lang="en-US" sz="2400" b="1" dirty="0" smtClean="0">
                <a:latin typeface="Cambria" panose="02040503050406030204" pitchFamily="18" charset="0"/>
                <a:ea typeface="Cambria" panose="02040503050406030204" pitchFamily="18" charset="0"/>
              </a:rPr>
              <a:t>, the Corinthian congregation had made room for these false teachers lies.  Just as they had for the adulterers sexual immorality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5:1</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15136302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72500" cy="5509200"/>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Paul said with a tone of sarcasm,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bear this beautifully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meaning they tolerated this heresy as if everything were just fine.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things were </a:t>
            </a:r>
            <a:r>
              <a:rPr lang="en-US" sz="2400" b="1" i="1" u="sng" dirty="0" smtClean="0">
                <a:latin typeface="Cambria" panose="02040503050406030204" pitchFamily="18" charset="0"/>
                <a:ea typeface="Cambria" panose="02040503050406030204" pitchFamily="18" charset="0"/>
              </a:rPr>
              <a:t>not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fine.  </a:t>
            </a: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heretics preached was not the same Jesus preached by Paul and his fellow apostles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1:23</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spirit they had received in their midst was an unclean spirit, not the Holy Spirit of God they had received when they </a:t>
            </a:r>
            <a:r>
              <a:rPr lang="en-US" sz="2400" b="1" u="sng" dirty="0" smtClean="0">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believed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12:13</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the gospel they permitted was not the gospel Paul had preached to them in the beginning, which they had received, and on which they once stood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15:1-5</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How were these false teachers gaining a hearing and establishing a foothold in the Corinthian congregation?</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55269782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75360"/>
            <a:ext cx="8610601" cy="572464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false teachers displayed attractive charisma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(11:5-6).</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Corinthians were slowly but surely being persuaded to embrace – or at least tolerate – heretical teaching because it came wrapped in appealing charm.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Here, </a:t>
            </a:r>
            <a:r>
              <a:rPr lang="en-US" sz="2400" b="1" dirty="0" smtClean="0">
                <a:latin typeface="Cambria" panose="02040503050406030204" pitchFamily="18" charset="0"/>
                <a:ea typeface="Cambria" panose="02040503050406030204" pitchFamily="18" charset="0"/>
              </a:rPr>
              <a:t>Paul begins a proper defense of his apostolic authority as he directly squares off against the false apostleship of his opponents. </a:t>
            </a:r>
          </a:p>
          <a:p>
            <a:pPr indent="457200">
              <a:spcAft>
                <a:spcPts val="1200"/>
              </a:spcAft>
            </a:pPr>
            <a:r>
              <a:rPr lang="en-US" sz="2400" b="1" dirty="0" smtClean="0">
                <a:latin typeface="Cambria" panose="02040503050406030204" pitchFamily="18" charset="0"/>
                <a:ea typeface="Cambria" panose="02040503050406030204" pitchFamily="18" charset="0"/>
              </a:rPr>
              <a:t>The Judaizing critics were attempting to downplay        the authority of Paul’s teachings by pitting it against the superior authority of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most eminent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apostles.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With the term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most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eminent</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some </a:t>
            </a:r>
            <a:r>
              <a:rPr lang="en-US" sz="2400" b="1" dirty="0" smtClean="0">
                <a:latin typeface="Cambria" panose="02040503050406030204" pitchFamily="18" charset="0"/>
                <a:ea typeface="Cambria" panose="02040503050406030204" pitchFamily="18" charset="0"/>
              </a:rPr>
              <a:t>believe Paul referred to his </a:t>
            </a:r>
            <a:r>
              <a:rPr lang="en-US" sz="2400" b="1" dirty="0" smtClean="0">
                <a:latin typeface="Cambria" panose="02040503050406030204" pitchFamily="18" charset="0"/>
                <a:ea typeface="Cambria" panose="02040503050406030204" pitchFamily="18" charset="0"/>
              </a:rPr>
              <a:t>opponents </a:t>
            </a:r>
            <a:r>
              <a:rPr lang="en-US" sz="2400" b="1" dirty="0" smtClean="0">
                <a:latin typeface="Cambria" panose="02040503050406030204" pitchFamily="18" charset="0"/>
                <a:ea typeface="Cambria" panose="02040503050406030204" pitchFamily="18" charset="0"/>
              </a:rPr>
              <a:t>false claims of being superior apostles who surpassed even Paul in grandeur; others believe it refers to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pillars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the Jerusalem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2:6-10</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40008656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990600"/>
            <a:ext cx="8616876" cy="587853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this case, Paul wasn’t pitting himself against other authentic apostles, but against false teachers who had illegitimately claimed </a:t>
            </a:r>
            <a:r>
              <a:rPr lang="en-US" sz="2400" b="1" dirty="0" smtClean="0">
                <a:latin typeface="Cambria" panose="02040503050406030204" pitchFamily="18" charset="0"/>
                <a:ea typeface="Cambria" panose="02040503050406030204" pitchFamily="18" charset="0"/>
              </a:rPr>
              <a:t>the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Twelve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apostle for themselves.  </a:t>
            </a:r>
          </a:p>
          <a:p>
            <a:pPr indent="457200">
              <a:spcAft>
                <a:spcPts val="1200"/>
              </a:spcAft>
            </a:pPr>
            <a:r>
              <a:rPr lang="en-US" sz="2400" b="1" dirty="0" smtClean="0">
                <a:latin typeface="Cambria" panose="02040503050406030204" pitchFamily="18" charset="0"/>
                <a:ea typeface="Cambria" panose="02040503050406030204" pitchFamily="18" charset="0"/>
              </a:rPr>
              <a:t> Quoting David K. </a:t>
            </a:r>
            <a:r>
              <a:rPr lang="en-US" sz="2400" b="1" dirty="0" smtClean="0">
                <a:latin typeface="Cambria" panose="02040503050406030204" pitchFamily="18" charset="0"/>
                <a:ea typeface="Cambria" panose="02040503050406030204" pitchFamily="18" charset="0"/>
              </a:rPr>
              <a:t>Lowery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“The false apostle hoped to derive authority by claiming to be associated with the Twelve. Without demeaning the Twelve, Paul affirmed his own status as an apostle of similar rank”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11:5</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It would have been easy for the Judaizers to hijack the reputation of Jerusalem apostles like Peter, John, or James.</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a:t>
            </a:r>
          </a:p>
          <a:p>
            <a:pPr indent="457200">
              <a:spcAft>
                <a:spcPts val="1200"/>
              </a:spcAft>
            </a:pPr>
            <a:r>
              <a:rPr lang="en-US" sz="2400" b="1" dirty="0" smtClean="0">
                <a:latin typeface="Cambria" panose="02040503050406030204" pitchFamily="18" charset="0"/>
                <a:ea typeface="Cambria" panose="02040503050406030204" pitchFamily="18" charset="0"/>
              </a:rPr>
              <a:t>Because the Jewish Christians living in Jerusalem had resolved to live according to the customs of their culture: </a:t>
            </a:r>
            <a:r>
              <a:rPr lang="en-US" sz="2400" b="1" dirty="0" smtClean="0">
                <a:latin typeface="Cambria" panose="02040503050406030204" pitchFamily="18" charset="0"/>
                <a:ea typeface="Cambria" panose="02040503050406030204" pitchFamily="18" charset="0"/>
              </a:rPr>
              <a:t>keeping </a:t>
            </a:r>
            <a:r>
              <a:rPr lang="en-US" sz="2400" b="1" dirty="0" smtClean="0">
                <a:latin typeface="Cambria" panose="02040503050406030204" pitchFamily="18" charset="0"/>
                <a:ea typeface="Cambria" panose="02040503050406030204" pitchFamily="18" charset="0"/>
              </a:rPr>
              <a:t>the Sabbath, following the Law, and observing Jewish festivals.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1635559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48223" y="104140"/>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1524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93034" y="990600"/>
            <a:ext cx="8644778" cy="5724644"/>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In our continuing study of Second</a:t>
            </a:r>
            <a:r>
              <a:rPr lang="en-US" sz="2300" b="1" dirty="0" smtClean="0">
                <a:solidFill>
                  <a:srgbClr val="C00000"/>
                </a:solidFill>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Corinthians, the themes of this letter revolves around both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and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00" b="1" dirty="0" smtClean="0">
                <a:latin typeface="Cambria" panose="02040503050406030204" pitchFamily="18" charset="0"/>
                <a:ea typeface="Cambria" panose="02040503050406030204" pitchFamily="18" charset="0"/>
              </a:rPr>
              <a:t>,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00" b="1" dirty="0" smtClean="0">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and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 </a:t>
            </a:r>
            <a:r>
              <a:rPr lang="en-US" sz="2400" dirty="0" smtClean="0"/>
              <a:t>	</a:t>
            </a:r>
          </a:p>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In our study, Paul offers a passionate and stern defense       of his apostolic ministry, </a:t>
            </a:r>
            <a:r>
              <a:rPr lang="en-US" sz="23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a</a:t>
            </a:r>
            <a:r>
              <a:rPr lang="en-US" sz="2300" b="1" dirty="0" smtClean="0">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warning against the deceitful influence of false apostles.  He stresses his genuine love and concern for the Corinthians, his commitment to preaching the true gospel without charge, the danger posed  by those who distort the truth for their own gain, and his determination to safeguard the church's purity and devotion  to Christ. </a:t>
            </a:r>
            <a:endParaRPr lang="en-US" sz="23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990600"/>
            <a:ext cx="8610601" cy="497074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However, </a:t>
            </a: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Jerusalem apostles had made it clear at the Jerusalem council, that this lifestyle was not to be enforced among Gentile converts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15:19-29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Nevertheless, Judaizers still interested in forcing the Law on Gentiles had appealed to the practices of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eminent apostles,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an effort to denigrate the authority of Paul and discredit his entire ministry. </a:t>
            </a:r>
          </a:p>
          <a:p>
            <a:pPr indent="457200">
              <a:spcAft>
                <a:spcPts val="1200"/>
              </a:spcAft>
            </a:pPr>
            <a:r>
              <a:rPr lang="en-US" sz="2400" b="1" dirty="0" smtClean="0">
                <a:latin typeface="Cambria" panose="02040503050406030204" pitchFamily="18" charset="0"/>
                <a:ea typeface="Cambria" panose="02040503050406030204" pitchFamily="18" charset="0"/>
              </a:rPr>
              <a:t> The authentic Jerusalem apostles never would have been involved in such a destructive and deceptive ploy. </a:t>
            </a:r>
          </a:p>
          <a:p>
            <a:pPr indent="457200">
              <a:spcAft>
                <a:spcPts val="1200"/>
              </a:spcAft>
            </a:pPr>
            <a:r>
              <a:rPr lang="en-US" sz="2400" b="1" dirty="0" smtClean="0">
                <a:latin typeface="Cambria" panose="02040503050406030204" pitchFamily="18" charset="0"/>
                <a:ea typeface="Cambria" panose="02040503050406030204" pitchFamily="18" charset="0"/>
              </a:rPr>
              <a:t>While </a:t>
            </a:r>
            <a:r>
              <a:rPr lang="en-US" sz="2400" b="1" dirty="0" smtClean="0">
                <a:latin typeface="Cambria" panose="02040503050406030204" pitchFamily="18" charset="0"/>
                <a:ea typeface="Cambria" panose="02040503050406030204" pitchFamily="18" charset="0"/>
              </a:rPr>
              <a:t>those potent adversaries of Paul possessed great power of </a:t>
            </a:r>
            <a:r>
              <a:rPr lang="en-US" sz="2400" b="1" dirty="0" smtClean="0">
                <a:latin typeface="Cambria" panose="02040503050406030204" pitchFamily="18" charset="0"/>
                <a:ea typeface="Cambria" panose="02040503050406030204" pitchFamily="18" charset="0"/>
              </a:rPr>
              <a:t>persuasion,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keen </a:t>
            </a:r>
            <a:r>
              <a:rPr lang="en-US" sz="2400" b="1" dirty="0" smtClean="0">
                <a:latin typeface="Cambria" panose="02040503050406030204" pitchFamily="18" charset="0"/>
                <a:ea typeface="Cambria" panose="02040503050406030204" pitchFamily="18" charset="0"/>
              </a:rPr>
              <a:t>rhetorical skill without accurate knowledge of the </a:t>
            </a:r>
            <a:r>
              <a:rPr lang="en-US" sz="2400" b="1" dirty="0" smtClean="0">
                <a:latin typeface="Cambria" panose="02040503050406030204" pitchFamily="18" charset="0"/>
                <a:ea typeface="Cambria" panose="02040503050406030204" pitchFamily="18" charset="0"/>
              </a:rPr>
              <a:t>truth, they </a:t>
            </a:r>
            <a:r>
              <a:rPr lang="en-US" sz="2400" b="1" dirty="0" smtClean="0">
                <a:latin typeface="Cambria" panose="02040503050406030204" pitchFamily="18" charset="0"/>
                <a:ea typeface="Cambria" panose="02040503050406030204" pitchFamily="18" charset="0"/>
              </a:rPr>
              <a:t>had no value.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2334179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990600"/>
            <a:ext cx="861060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though not always eloquent in speech or attractive in appearance, excelled in his revelations and knowledge of divine mysteries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12:1-7</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Ultimately, it wasn’t the packaging but the contents that mattered.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fakes had outward appeal; Paul had inward substance – a contrast usually found between false and true leaders. </a:t>
            </a:r>
          </a:p>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false teachers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were in it for the money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(11:7-12).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was in it for the </a:t>
            </a:r>
            <a:r>
              <a:rPr lang="en-US" sz="2400" b="1" dirty="0" smtClean="0">
                <a:latin typeface="Cambria" panose="02040503050406030204" pitchFamily="18" charset="0"/>
                <a:ea typeface="Cambria" panose="02040503050406030204" pitchFamily="18" charset="0"/>
              </a:rPr>
              <a:t>ministry.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11:7-9</a:t>
            </a:r>
            <a:r>
              <a:rPr lang="en-US" sz="2400" b="1" dirty="0" smtClean="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defends 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volunteer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status, while the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sophists</a:t>
            </a:r>
            <a:r>
              <a:rPr lang="en-US" sz="2400" b="1" dirty="0" smtClean="0">
                <a:latin typeface="Cambria" panose="02040503050406030204" pitchFamily="18" charset="0"/>
                <a:ea typeface="Cambria" panose="02040503050406030204" pitchFamily="18" charset="0"/>
              </a:rPr>
              <a:t> emphasize rhetorical form over content and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charged</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their students </a:t>
            </a:r>
            <a:r>
              <a:rPr lang="en-US" sz="2400" b="1" dirty="0" smtClean="0">
                <a:latin typeface="Cambria" panose="02040503050406030204" pitchFamily="18" charset="0"/>
                <a:ea typeface="Cambria" panose="02040503050406030204" pitchFamily="18" charset="0"/>
              </a:rPr>
              <a:t>a fee.</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When it came to eloquence in </a:t>
            </a:r>
            <a:r>
              <a:rPr lang="en-US" sz="2400" b="1" dirty="0" smtClean="0">
                <a:latin typeface="Cambria" panose="02040503050406030204" pitchFamily="18" charset="0"/>
                <a:ea typeface="Cambria" panose="02040503050406030204" pitchFamily="18" charset="0"/>
              </a:rPr>
              <a:t>speech, </a:t>
            </a:r>
            <a:r>
              <a:rPr lang="en-US" sz="2400" b="1" dirty="0" smtClean="0">
                <a:latin typeface="Cambria" panose="02040503050406030204" pitchFamily="18" charset="0"/>
                <a:ea typeface="Cambria" panose="02040503050406030204" pitchFamily="18" charset="0"/>
              </a:rPr>
              <a:t>Paul was truly 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amateur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rather than a professional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11:6</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1464134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5" y="990600"/>
            <a:ext cx="8540676"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Eloquent orators trained in the best rhetorical techniques could be hired to represent a certain perspective in </a:t>
            </a:r>
            <a:r>
              <a:rPr lang="en-US" sz="2400" b="1" dirty="0" smtClean="0">
                <a:latin typeface="Cambria" panose="02040503050406030204" pitchFamily="18" charset="0"/>
                <a:ea typeface="Cambria" panose="02040503050406030204" pitchFamily="18" charset="0"/>
              </a:rPr>
              <a:t>public.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They could charge fees to give students the privilege of sitting at their feet and acquiring their knowledge.  In other words, those who collected fees were clearly professionals. </a:t>
            </a:r>
          </a:p>
          <a:p>
            <a:pPr indent="457200">
              <a:spcAft>
                <a:spcPts val="1200"/>
              </a:spcAft>
            </a:pPr>
            <a:r>
              <a:rPr lang="en-US" sz="2400" b="1" dirty="0" smtClean="0">
                <a:latin typeface="Cambria" panose="02040503050406030204" pitchFamily="18" charset="0"/>
                <a:ea typeface="Cambria" panose="02040503050406030204" pitchFamily="18" charset="0"/>
              </a:rPr>
              <a:t>Paul didn’t charge the Corinthians a dime for his priceless ministry to them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 9</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Therefore</a:t>
            </a:r>
            <a:r>
              <a:rPr lang="en-US" sz="2400" b="1" dirty="0" smtClean="0">
                <a:latin typeface="Cambria" panose="02040503050406030204" pitchFamily="18" charset="0"/>
                <a:ea typeface="Cambria" panose="02040503050406030204" pitchFamily="18" charset="0"/>
              </a:rPr>
              <a:t>, some concluded, Paul must be an amateur compared to the skilled orators. </a:t>
            </a:r>
          </a:p>
          <a:p>
            <a:pPr indent="457200">
              <a:spcAft>
                <a:spcPts val="1200"/>
              </a:spcAft>
            </a:pPr>
            <a:r>
              <a:rPr lang="en-US" sz="2400" b="1" dirty="0" smtClean="0">
                <a:latin typeface="Cambria" panose="02040503050406030204" pitchFamily="18" charset="0"/>
                <a:ea typeface="Cambria" panose="02040503050406030204" pitchFamily="18" charset="0"/>
              </a:rPr>
              <a:t>Paul had financed his missionary efforts through the support of what we </a:t>
            </a:r>
            <a:r>
              <a:rPr lang="en-US" sz="2400" b="1" dirty="0" smtClean="0">
                <a:latin typeface="Cambria" panose="02040503050406030204" pitchFamily="18" charset="0"/>
                <a:ea typeface="Cambria" panose="02040503050406030204" pitchFamily="18" charset="0"/>
              </a:rPr>
              <a:t>might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call</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sending churches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11:8</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2645712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1695" y="1066799"/>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fact, even when in financial need while ministering to the Corinthians, Paul refused to take support from them, waiting instead for fresh support from the churches in Macedonia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had refused to accept support from the Corinthians to demonstrate his sincerity in preaching for the sake of Christ and to remove the possibility that some would accuse him of false motives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9:5-17</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But, the false teachers had twisted it, and made Paul’s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free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ministry seem inferior to their </a:t>
            </a:r>
            <a:r>
              <a:rPr lang="en-US" sz="2400" b="1" i="1" dirty="0" smtClean="0">
                <a:latin typeface="Cambria" panose="02040503050406030204" pitchFamily="18" charset="0"/>
                <a:ea typeface="Cambria" panose="02040503050406030204" pitchFamily="18" charset="0"/>
              </a:rPr>
              <a:t>“pay per view”</a:t>
            </a:r>
            <a:r>
              <a:rPr lang="en-US" sz="2400" b="1" dirty="0" smtClean="0">
                <a:latin typeface="Cambria" panose="02040503050406030204" pitchFamily="18" charset="0"/>
                <a:ea typeface="Cambria" panose="02040503050406030204" pitchFamily="18" charset="0"/>
              </a:rPr>
              <a:t> approach to ministry.</a:t>
            </a:r>
          </a:p>
          <a:p>
            <a:pPr indent="457200">
              <a:spcAft>
                <a:spcPts val="1200"/>
              </a:spcAft>
            </a:pPr>
            <a:r>
              <a:rPr lang="en-US" sz="2400" b="1" dirty="0" smtClean="0">
                <a:latin typeface="Cambria" panose="02040503050406030204" pitchFamily="18" charset="0"/>
                <a:ea typeface="Cambria" panose="02040503050406030204" pitchFamily="18" charset="0"/>
              </a:rPr>
              <a:t>Paul never wanted it to be said that he came to the Corinthians for the money they could have amply provided.  </a:t>
            </a:r>
          </a:p>
        </p:txBody>
      </p:sp>
    </p:spTree>
    <p:extLst>
      <p:ext uri="{BB962C8B-B14F-4D97-AF65-F5344CB8AC3E}">
        <p14:creationId xmlns="" xmlns:p14="http://schemas.microsoft.com/office/powerpoint/2010/main" val="4377172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1066800"/>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Ministers </a:t>
            </a:r>
            <a:r>
              <a:rPr lang="en-US" sz="2400" b="1" dirty="0">
                <a:latin typeface="Cambria" panose="02040503050406030204" pitchFamily="18" charset="0"/>
                <a:ea typeface="Cambria" panose="02040503050406030204" pitchFamily="18" charset="0"/>
              </a:rPr>
              <a:t>of the Gospel must never make money their motive.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Though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Lord directed those who proclaim the gospel to get their living from the gospel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9:14</a:t>
            </a:r>
            <a:r>
              <a:rPr lang="en-US" sz="2400" b="1" dirty="0" smtClean="0">
                <a:latin typeface="Cambria" panose="02040503050406030204" pitchFamily="18" charset="0"/>
                <a:ea typeface="Cambria" panose="02040503050406030204" pitchFamily="18" charset="0"/>
              </a:rPr>
              <a:t>), Peter said that </a:t>
            </a:r>
            <a:r>
              <a:rPr lang="en-US" sz="2400" b="1" dirty="0" smtClean="0">
                <a:latin typeface="Cambria" panose="02040503050406030204" pitchFamily="18" charset="0"/>
                <a:ea typeface="Cambria" panose="02040503050406030204" pitchFamily="18" charset="0"/>
              </a:rPr>
              <a:t>the shepherds </a:t>
            </a:r>
            <a:r>
              <a:rPr lang="en-US" sz="2400" b="1" dirty="0" smtClean="0">
                <a:latin typeface="Cambria" panose="02040503050406030204" pitchFamily="18" charset="0"/>
                <a:ea typeface="Cambria" panose="02040503050406030204" pitchFamily="18" charset="0"/>
              </a:rPr>
              <a:t>of God’s church should not engage in ministry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sordid gain, but with eagerness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1Peter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Paul concludes his contrast with the false teachers </a:t>
            </a:r>
            <a:r>
              <a:rPr lang="en-US" sz="2400" b="1" dirty="0" smtClean="0">
                <a:latin typeface="Cambria" panose="02040503050406030204" pitchFamily="18" charset="0"/>
                <a:ea typeface="Cambria" panose="02040503050406030204" pitchFamily="18" charset="0"/>
              </a:rPr>
              <a:t>                 by </a:t>
            </a:r>
            <a:r>
              <a:rPr lang="en-US" sz="2400" b="1" dirty="0" smtClean="0">
                <a:latin typeface="Cambria" panose="02040503050406030204" pitchFamily="18" charset="0"/>
                <a:ea typeface="Cambria" panose="02040503050406030204" pitchFamily="18" charset="0"/>
              </a:rPr>
              <a:t>providing a personal explanation for his </a:t>
            </a:r>
            <a:r>
              <a:rPr lang="en-US" sz="2400" b="1" dirty="0" smtClean="0">
                <a:latin typeface="Cambria" panose="02040503050406030204" pitchFamily="18" charset="0"/>
                <a:ea typeface="Cambria" panose="02040503050406030204" pitchFamily="18" charset="0"/>
              </a:rPr>
              <a:t>boasting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11:10-12</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was so driven to conform to the image of Christ that when the situation required him to point out facts about himself to defeat those who claimed to be superior to him, he felt genuinely embarrassed to do so. </a:t>
            </a:r>
          </a:p>
        </p:txBody>
      </p:sp>
    </p:spTree>
    <p:extLst>
      <p:ext uri="{BB962C8B-B14F-4D97-AF65-F5344CB8AC3E}">
        <p14:creationId xmlns="" xmlns:p14="http://schemas.microsoft.com/office/powerpoint/2010/main" val="1395879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11:4-12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1066800"/>
            <a:ext cx="8610601" cy="372409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As much as Paul couldn’t stand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boasting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about himself, he resolved to continue to point out the deficiencies of those false teachers.</a:t>
            </a:r>
          </a:p>
          <a:p>
            <a:pPr indent="457200">
              <a:spcAft>
                <a:spcPts val="1200"/>
              </a:spcAft>
            </a:pPr>
            <a:r>
              <a:rPr lang="en-US" sz="2400" b="1" dirty="0" smtClean="0">
                <a:latin typeface="Cambria" panose="02040503050406030204" pitchFamily="18" charset="0"/>
                <a:ea typeface="Cambria" panose="02040503050406030204" pitchFamily="18" charset="0"/>
              </a:rPr>
              <a:t>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cut off opportunity from those who desire an opportunity to be regarded just as we are in the matter  about which they are boasting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11:12</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In order to rip the sheepskins from those wolves in sheep’s clothing, Paul needed to meet their empty boasts with the facts from his own ministry.</a:t>
            </a:r>
          </a:p>
        </p:txBody>
      </p:sp>
    </p:spTree>
    <p:extLst>
      <p:ext uri="{BB962C8B-B14F-4D97-AF65-F5344CB8AC3E}">
        <p14:creationId xmlns="" xmlns:p14="http://schemas.microsoft.com/office/powerpoint/2010/main" val="14961709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143000"/>
            <a:ext cx="8458199" cy="320087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For </a:t>
            </a:r>
            <a:r>
              <a:rPr lang="en-US" sz="2800" i="1" dirty="0">
                <a:latin typeface="Georgia" panose="02040502050405020303" pitchFamily="18" charset="0"/>
              </a:rPr>
              <a:t>such are false apostles, deceitful workers, transforming themselves into apostles of </a:t>
            </a:r>
            <a:r>
              <a:rPr lang="en-US" sz="2800" i="1" dirty="0" smtClean="0">
                <a:latin typeface="Georgia" panose="02040502050405020303" pitchFamily="18" charset="0"/>
              </a:rPr>
              <a:t>Christ. </a:t>
            </a:r>
            <a:r>
              <a:rPr lang="en-US" sz="2800" b="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And </a:t>
            </a:r>
            <a:r>
              <a:rPr lang="en-US" sz="2800" i="1" dirty="0">
                <a:latin typeface="Georgia" panose="02040502050405020303" pitchFamily="18" charset="0"/>
              </a:rPr>
              <a:t>no wonder! </a:t>
            </a:r>
            <a:r>
              <a:rPr lang="en-US" sz="2800" i="1" dirty="0" smtClean="0">
                <a:latin typeface="Georgia" panose="02040502050405020303" pitchFamily="18" charset="0"/>
              </a:rPr>
              <a:t> For </a:t>
            </a:r>
            <a:r>
              <a:rPr lang="en-US" sz="2800" i="1" dirty="0">
                <a:latin typeface="Georgia" panose="02040502050405020303" pitchFamily="18" charset="0"/>
              </a:rPr>
              <a:t>Satan himself transforms himself into an angel of light</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15</a:t>
            </a:r>
            <a:r>
              <a:rPr lang="en-US" sz="2800" i="1" dirty="0" smtClean="0">
                <a:latin typeface="Georgia" panose="02040502050405020303" pitchFamily="18" charset="0"/>
              </a:rPr>
              <a:t>Therefore</a:t>
            </a:r>
            <a:r>
              <a:rPr lang="en-US" sz="2800" i="1" dirty="0">
                <a:latin typeface="Georgia" panose="02040502050405020303" pitchFamily="18" charset="0"/>
              </a:rPr>
              <a:t> it is no great thing if his ministers also </a:t>
            </a:r>
            <a:r>
              <a:rPr lang="en-US" sz="2800" i="1" dirty="0" smtClean="0">
                <a:latin typeface="Georgia" panose="02040502050405020303" pitchFamily="18" charset="0"/>
              </a:rPr>
              <a:t>transform themselves </a:t>
            </a:r>
            <a:r>
              <a:rPr lang="en-US" sz="2800" i="1" dirty="0">
                <a:latin typeface="Georgia" panose="02040502050405020303" pitchFamily="18" charset="0"/>
              </a:rPr>
              <a:t>into ministers of righteousness, whose end will be according to their works.</a:t>
            </a:r>
          </a:p>
        </p:txBody>
      </p:sp>
      <p:sp>
        <p:nvSpPr>
          <p:cNvPr id="6" name="Title 1"/>
          <p:cNvSpPr>
            <a:spLocks noGrp="1"/>
          </p:cNvSpPr>
          <p:nvPr>
            <p:ph type="title"/>
          </p:nvPr>
        </p:nvSpPr>
        <p:spPr>
          <a:xfrm>
            <a:off x="268942" y="15875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50404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762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40676"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popularity of those false preachers didn’t surprise Paul.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recognized </a:t>
            </a:r>
            <a:r>
              <a:rPr lang="en-US" sz="2400" b="1" dirty="0" smtClean="0">
                <a:latin typeface="Cambria" panose="02040503050406030204" pitchFamily="18" charset="0"/>
                <a:ea typeface="Cambria" panose="02040503050406030204" pitchFamily="18" charset="0"/>
              </a:rPr>
              <a:t>Satan—the archenemy </a:t>
            </a:r>
            <a:r>
              <a:rPr lang="en-US" sz="2400" b="1" dirty="0" smtClean="0">
                <a:latin typeface="Cambria" panose="02040503050406030204" pitchFamily="18" charset="0"/>
                <a:ea typeface="Cambria" panose="02040503050406030204" pitchFamily="18" charset="0"/>
              </a:rPr>
              <a:t>of the </a:t>
            </a:r>
            <a:r>
              <a:rPr lang="en-US" sz="2400" b="1" dirty="0" smtClean="0">
                <a:latin typeface="Cambria" panose="02040503050406030204" pitchFamily="18" charset="0"/>
                <a:ea typeface="Cambria" panose="02040503050406030204" pitchFamily="18" charset="0"/>
              </a:rPr>
              <a:t>church—behind it </a:t>
            </a:r>
            <a:r>
              <a:rPr lang="en-US" sz="2400" b="1" dirty="0" smtClean="0">
                <a:latin typeface="Cambria" panose="02040503050406030204" pitchFamily="18" charset="0"/>
                <a:ea typeface="Cambria" panose="02040503050406030204" pitchFamily="18" charset="0"/>
              </a:rPr>
              <a:t>all. </a:t>
            </a:r>
          </a:p>
          <a:p>
            <a:pPr indent="457200">
              <a:spcAft>
                <a:spcPts val="1200"/>
              </a:spcAft>
            </a:pPr>
            <a:r>
              <a:rPr lang="en-US" sz="2400" b="1" dirty="0" smtClean="0">
                <a:latin typeface="Cambria" panose="02040503050406030204" pitchFamily="18" charset="0"/>
                <a:ea typeface="Cambria" panose="02040503050406030204" pitchFamily="18" charset="0"/>
              </a:rPr>
              <a:t>Those men were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false apostles, deceitful workers, disguising themselves as apostles of 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11:13</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Just </a:t>
            </a:r>
            <a:r>
              <a:rPr lang="en-US" sz="2400" b="1" dirty="0" smtClean="0">
                <a:latin typeface="Cambria" panose="02040503050406030204" pitchFamily="18" charset="0"/>
                <a:ea typeface="Cambria" panose="02040503050406030204" pitchFamily="18" charset="0"/>
              </a:rPr>
              <a:t>as Satan himself deceives the world by masquerading as 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angel of light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His devilish servants also disguise themselves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servants of righteousness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disguise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used </a:t>
            </a:r>
            <a:r>
              <a:rPr lang="en-US" sz="2400" b="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times in these verse, is the Greek word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metaschematizo</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which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change in appearance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While </a:t>
            </a:r>
            <a:r>
              <a:rPr lang="en-US" sz="2400" b="1" dirty="0" smtClean="0">
                <a:latin typeface="Cambria" panose="02040503050406030204" pitchFamily="18" charset="0"/>
                <a:ea typeface="Cambria" panose="02040503050406030204" pitchFamily="18" charset="0"/>
              </a:rPr>
              <a:t>the essence of the thing remains the same, its outward appearance looks different. </a:t>
            </a:r>
          </a:p>
        </p:txBody>
      </p:sp>
    </p:spTree>
    <p:extLst>
      <p:ext uri="{BB962C8B-B14F-4D97-AF65-F5344CB8AC3E}">
        <p14:creationId xmlns="" xmlns:p14="http://schemas.microsoft.com/office/powerpoint/2010/main" val="34983065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762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990600"/>
            <a:ext cx="8610601" cy="327707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servants of Satan may appear right and good at first. But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“end will be according to their deeds”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11:15</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They</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will fall victim to their own lies and ultimately will perish without Christ. </a:t>
            </a:r>
          </a:p>
          <a:p>
            <a:pPr indent="457200">
              <a:spcAft>
                <a:spcPts val="1200"/>
              </a:spcAft>
            </a:pPr>
            <a:r>
              <a:rPr lang="en-US" sz="2400" b="1" dirty="0" smtClean="0">
                <a:latin typeface="Cambria" panose="02040503050406030204" pitchFamily="18" charset="0"/>
                <a:ea typeface="Cambria" panose="02040503050406030204" pitchFamily="18" charset="0"/>
              </a:rPr>
              <a:t>Peter echoes the same warning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2Peter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“There will also be false teachers among you, who will secretly introduce destructive heresies, even denying the Master who bought them, bringing swift destruction upon themselves</a:t>
            </a:r>
            <a:r>
              <a:rPr lang="en-US" sz="2400" b="1" i="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35540117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38100" dist="25400" dir="18900000" algn="bl" rotWithShape="0">
              <a:schemeClr val="tx1"/>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Don’t Fall for the Fakes!</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rot="21445311">
            <a:off x="605030" y="2999192"/>
            <a:ext cx="5795622" cy="830997"/>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Not All “Ministries” Are Ministries  11</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:1 - 15 </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 xmlns:p14="http://schemas.microsoft.com/office/powerpoint/2010/main"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effectLst>
                  <a:outerShdw blurRad="38100" dist="38100" dir="2700000" algn="tl">
                    <a:srgbClr val="000000">
                      <a:alpha val="43137"/>
                    </a:srgbClr>
                  </a:outerShdw>
                </a:effectLst>
                <a:latin typeface="Britannic Bold" panose="020B0903060703020204" pitchFamily="34" charset="0"/>
              </a:rPr>
              <a:t>Don’t fall for the fakes!</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610600" cy="5200680"/>
          </a:xfrm>
          <a:prstGeom prst="rect">
            <a:avLst/>
          </a:prstGeom>
          <a:noFill/>
          <a:effectLst/>
        </p:spPr>
        <p:txBody>
          <a:bodyPr wrap="square" rtlCol="0">
            <a:spAutoFit/>
          </a:bodyPr>
          <a:lstStyle/>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closes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by </a:t>
            </a:r>
            <a:r>
              <a:rPr lang="en-US" sz="2400" b="1" dirty="0" smtClean="0">
                <a:latin typeface="Cambria" panose="02040503050406030204" pitchFamily="18" charset="0"/>
                <a:ea typeface="Cambria" panose="02040503050406030204" pitchFamily="18" charset="0"/>
              </a:rPr>
              <a:t>reminding us that it does us no good to cluck our tongues and shake our heads when we see somebody led astray by a charlatan. </a:t>
            </a:r>
            <a:endParaRPr lang="en-US" sz="2400" b="1" i="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We need to recognize that everybody is susceptible to  Satan’s attempts at deception.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tried to deceive Jesus Christ, so what make us think we can escape his temptations?</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Instead of pretending </a:t>
            </a:r>
            <a:r>
              <a:rPr lang="en-US" sz="2400" b="1" dirty="0" smtClean="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immune, we need to prepare beforehand for the inevitable deceptions that will come to us through Satan’s servants today: </a:t>
            </a:r>
            <a:r>
              <a:rPr lang="en-US" sz="2400" b="1" dirty="0" smtClean="0">
                <a:latin typeface="Cambria" panose="02040503050406030204" pitchFamily="18" charset="0"/>
                <a:ea typeface="Cambria" panose="02040503050406030204" pitchFamily="18" charset="0"/>
              </a:rPr>
              <a:t> false </a:t>
            </a:r>
            <a:r>
              <a:rPr lang="en-US" sz="2400" b="1" dirty="0" smtClean="0">
                <a:latin typeface="Cambria" panose="02040503050406030204" pitchFamily="18" charset="0"/>
                <a:ea typeface="Cambria" panose="02040503050406030204" pitchFamily="18" charset="0"/>
              </a:rPr>
              <a:t>ministers and fake ministries.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Here are a few tips to help keep us from falling for false ministers and fake ministries:</a:t>
            </a:r>
          </a:p>
        </p:txBody>
      </p:sp>
    </p:spTree>
    <p:extLst>
      <p:ext uri="{BB962C8B-B14F-4D97-AF65-F5344CB8AC3E}">
        <p14:creationId xmlns="" xmlns:p14="http://schemas.microsoft.com/office/powerpoint/2010/main"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effectLst>
                  <a:outerShdw blurRad="38100" dist="38100" dir="2700000" algn="tl">
                    <a:srgbClr val="000000">
                      <a:alpha val="43137"/>
                    </a:srgbClr>
                  </a:outerShdw>
                </a:effectLst>
                <a:latin typeface="Britannic Bold" panose="020B0903060703020204" pitchFamily="34" charset="0"/>
              </a:rPr>
              <a:t>Don’t fall for the fakes!</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90600"/>
            <a:ext cx="8610600" cy="5939344"/>
          </a:xfrm>
          <a:prstGeom prst="rect">
            <a:avLst/>
          </a:prstGeom>
          <a:noFill/>
          <a:effectLst/>
        </p:spPr>
        <p:txBody>
          <a:bodyPr wrap="square" rtlCol="0">
            <a:spAutoFit/>
          </a:bodyPr>
          <a:lstStyle/>
          <a:p>
            <a:pPr indent="457200">
              <a:spcAft>
                <a:spcPts val="6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probe </a:t>
            </a:r>
            <a:r>
              <a:rPr lang="en-US" sz="2400" b="1" dirty="0" smtClean="0">
                <a:latin typeface="Cambria" panose="02040503050406030204" pitchFamily="18" charset="0"/>
                <a:ea typeface="Cambria" panose="02040503050406030204" pitchFamily="18" charset="0"/>
              </a:rPr>
              <a:t>deeply into the doctrinal statement of the organization and listen carefully to the theology of the individual.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If the ministry doesn’t have a doctrinal statement, back off and don’t support financially. </a:t>
            </a:r>
            <a:r>
              <a:rPr lang="en-US" sz="2400" b="1" dirty="0" smtClean="0">
                <a:latin typeface="Cambria" panose="02040503050406030204" pitchFamily="18" charset="0"/>
                <a:ea typeface="Cambria" panose="02040503050406030204" pitchFamily="18" charset="0"/>
              </a:rPr>
              <a:t> If </a:t>
            </a:r>
            <a:r>
              <a:rPr lang="en-US" sz="2400" b="1" dirty="0" smtClean="0">
                <a:latin typeface="Cambria" panose="02040503050406030204" pitchFamily="18" charset="0"/>
                <a:ea typeface="Cambria" panose="02040503050406030204" pitchFamily="18" charset="0"/>
              </a:rPr>
              <a:t>they produce a doctrinal statement, read it closely with your Bible open and make sure it aligns with the orthodox truths of the Christian faith.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Does it proclaim the true, perfect deity and sinless humanity of Christ? </a:t>
            </a:r>
            <a:r>
              <a:rPr lang="en-US" sz="2400" b="1" dirty="0" smtClean="0">
                <a:latin typeface="Cambria" panose="02040503050406030204" pitchFamily="18" charset="0"/>
                <a:ea typeface="Cambria" panose="02040503050406030204" pitchFamily="18" charset="0"/>
              </a:rPr>
              <a:t> Does </a:t>
            </a:r>
            <a:r>
              <a:rPr lang="en-US" sz="2400" b="1" dirty="0" smtClean="0">
                <a:latin typeface="Cambria" panose="02040503050406030204" pitchFamily="18" charset="0"/>
                <a:ea typeface="Cambria" panose="02040503050406030204" pitchFamily="18" charset="0"/>
              </a:rPr>
              <a:t>it acknowledge Christ as the second Person of the Trinity: Father, Son and Holy Spirit?</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Does it teach the depravity of humanity and the need for a Savior? </a:t>
            </a:r>
            <a:r>
              <a:rPr lang="en-US" sz="2400" b="1" dirty="0" smtClean="0">
                <a:latin typeface="Cambria" panose="02040503050406030204" pitchFamily="18" charset="0"/>
                <a:ea typeface="Cambria" panose="02040503050406030204" pitchFamily="18" charset="0"/>
              </a:rPr>
              <a:t> Does </a:t>
            </a:r>
            <a:r>
              <a:rPr lang="en-US" sz="2400" b="1" dirty="0" smtClean="0">
                <a:latin typeface="Cambria" panose="02040503050406030204" pitchFamily="18" charset="0"/>
                <a:ea typeface="Cambria" panose="02040503050406030204" pitchFamily="18" charset="0"/>
              </a:rPr>
              <a:t>it affirm salvation as a free gift of God, purchased at the cross by Christ alone, and available without works, based on His death and miraculous, bodily resurrection?</a:t>
            </a:r>
          </a:p>
        </p:txBody>
      </p:sp>
    </p:spTree>
    <p:extLst>
      <p:ext uri="{BB962C8B-B14F-4D97-AF65-F5344CB8AC3E}">
        <p14:creationId xmlns="" xmlns:p14="http://schemas.microsoft.com/office/powerpoint/2010/main" val="3194638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effectLst>
                  <a:outerShdw blurRad="38100" dist="38100" dir="2700000" algn="tl">
                    <a:srgbClr val="000000">
                      <a:alpha val="43137"/>
                    </a:srgbClr>
                  </a:outerShdw>
                </a:effectLst>
                <a:latin typeface="Britannic Bold" panose="020B0903060703020204" pitchFamily="34" charset="0"/>
              </a:rPr>
              <a:t>Don’t fall for the fakes!</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90600"/>
            <a:ext cx="8610600" cy="5863144"/>
          </a:xfrm>
          <a:prstGeom prst="rect">
            <a:avLst/>
          </a:prstGeom>
          <a:noFill/>
          <a:effectLst/>
        </p:spPr>
        <p:txBody>
          <a:bodyPr wrap="square" rtlCol="0">
            <a:spAutoFit/>
          </a:bodyPr>
          <a:lstStyle/>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Usually those </a:t>
            </a:r>
            <a:r>
              <a:rPr lang="en-US" sz="2400" b="1" dirty="0" smtClean="0">
                <a:latin typeface="Cambria" panose="02040503050406030204" pitchFamily="18" charset="0"/>
                <a:ea typeface="Cambria" panose="02040503050406030204" pitchFamily="18" charset="0"/>
              </a:rPr>
              <a:t>areas, </a:t>
            </a:r>
            <a:r>
              <a:rPr lang="en-US" sz="2400" b="1" dirty="0" smtClean="0">
                <a:latin typeface="Cambria" panose="02040503050406030204" pitchFamily="18" charset="0"/>
                <a:ea typeface="Cambria" panose="02040503050406030204" pitchFamily="18" charset="0"/>
              </a:rPr>
              <a:t>the doctrines of God, Christ, and salvation, are the ones that phony ministries tamper with the most. </a:t>
            </a:r>
          </a:p>
          <a:p>
            <a:pPr indent="457200">
              <a:spcAft>
                <a:spcPts val="6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examine </a:t>
            </a:r>
            <a:r>
              <a:rPr lang="en-US" sz="2400" b="1" dirty="0" smtClean="0">
                <a:latin typeface="Cambria" panose="02040503050406030204" pitchFamily="18" charset="0"/>
                <a:ea typeface="Cambria" panose="02040503050406030204" pitchFamily="18" charset="0"/>
              </a:rPr>
              <a:t>the lives of those in leadership. </a:t>
            </a:r>
            <a:r>
              <a:rPr lang="en-US" sz="2400" b="1" dirty="0" smtClean="0">
                <a:latin typeface="Cambria" panose="02040503050406030204" pitchFamily="18" charset="0"/>
                <a:ea typeface="Cambria" panose="02040503050406030204" pitchFamily="18" charset="0"/>
              </a:rPr>
              <a:t> Jesus </a:t>
            </a:r>
            <a:r>
              <a:rPr lang="en-US" sz="2400" b="1" dirty="0" smtClean="0">
                <a:latin typeface="Cambria" panose="02040503050406030204" pitchFamily="18" charset="0"/>
                <a:ea typeface="Cambria" panose="02040503050406030204" pitchFamily="18" charset="0"/>
              </a:rPr>
              <a:t>says you will know the good from the bad based on their fruit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7:20</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Are </a:t>
            </a:r>
            <a:r>
              <a:rPr lang="en-US" sz="2400" b="1" dirty="0" smtClean="0">
                <a:latin typeface="Cambria" panose="02040503050406030204" pitchFamily="18" charset="0"/>
                <a:ea typeface="Cambria" panose="02040503050406030204" pitchFamily="18" charset="0"/>
              </a:rPr>
              <a:t>the leaders accountable to anybody beyond themselves?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Do they have servants hearts or do they run the ministry with absolute, unquestioned authority? </a:t>
            </a:r>
            <a:r>
              <a:rPr lang="en-US" sz="2400" b="1" dirty="0" smtClean="0">
                <a:latin typeface="Cambria" panose="02040503050406030204" pitchFamily="18" charset="0"/>
                <a:ea typeface="Cambria" panose="02040503050406030204" pitchFamily="18" charset="0"/>
              </a:rPr>
              <a:t> Are </a:t>
            </a:r>
            <a:r>
              <a:rPr lang="en-US" sz="2400" b="1" dirty="0" smtClean="0">
                <a:latin typeface="Cambria" panose="02040503050406030204" pitchFamily="18" charset="0"/>
                <a:ea typeface="Cambria" panose="02040503050406030204" pitchFamily="18" charset="0"/>
              </a:rPr>
              <a:t>they accessible, open to questions and willing to hear constructive criticism? Are they free from sexual and moral impurity?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Do you find them free of greed and financial </a:t>
            </a:r>
            <a:r>
              <a:rPr lang="en-US" sz="2400" b="1" dirty="0" smtClean="0">
                <a:latin typeface="Cambria" panose="02040503050406030204" pitchFamily="18" charset="0"/>
                <a:ea typeface="Cambria" panose="02040503050406030204" pitchFamily="18" charset="0"/>
              </a:rPr>
              <a:t>impropriety?  We </a:t>
            </a:r>
            <a:r>
              <a:rPr lang="en-US" sz="2400" b="1" dirty="0" smtClean="0">
                <a:latin typeface="Cambria" panose="02040503050406030204" pitchFamily="18" charset="0"/>
                <a:ea typeface="Cambria" panose="02040503050406030204" pitchFamily="18" charset="0"/>
              </a:rPr>
              <a:t>shouldn’t expect our leaders to be perfect, but we should expect them to be authentic, willing to admit their imperfections. </a:t>
            </a:r>
          </a:p>
        </p:txBody>
      </p:sp>
    </p:spTree>
    <p:extLst>
      <p:ext uri="{BB962C8B-B14F-4D97-AF65-F5344CB8AC3E}">
        <p14:creationId xmlns="" xmlns:p14="http://schemas.microsoft.com/office/powerpoint/2010/main" val="2666486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effectLst>
                  <a:outerShdw blurRad="38100" dist="38100" dir="2700000" algn="tl">
                    <a:srgbClr val="000000">
                      <a:alpha val="43137"/>
                    </a:srgbClr>
                  </a:outerShdw>
                </a:effectLst>
                <a:latin typeface="Britannic Bold" panose="020B0903060703020204" pitchFamily="34" charset="0"/>
              </a:rPr>
              <a:t>Don’t fall for the fakes!</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75360"/>
            <a:ext cx="8610600" cy="5124480"/>
          </a:xfrm>
          <a:prstGeom prst="rect">
            <a:avLst/>
          </a:prstGeom>
          <a:noFill/>
          <a:effectLst/>
        </p:spPr>
        <p:txBody>
          <a:bodyPr wrap="square" rtlCol="0">
            <a:spAutoFit/>
          </a:bodyPr>
          <a:lstStyle/>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And we should expect them to be accountable to a constitution, a plurality of leaders, and also to the congregation or constituency they serve.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Beware of </a:t>
            </a:r>
            <a:r>
              <a:rPr lang="en-US" sz="2400" b="1" dirty="0" smtClean="0">
                <a:latin typeface="Cambria" panose="02040503050406030204" pitchFamily="18" charset="0"/>
                <a:ea typeface="Cambria" panose="02040503050406030204" pitchFamily="18" charset="0"/>
              </a:rPr>
              <a:t>spiritual-sounding </a:t>
            </a:r>
            <a:r>
              <a:rPr lang="en-US" sz="2400" b="1" dirty="0" smtClean="0">
                <a:latin typeface="Cambria" panose="02040503050406030204" pitchFamily="18" charset="0"/>
                <a:ea typeface="Cambria" panose="02040503050406030204" pitchFamily="18" charset="0"/>
              </a:rPr>
              <a:t>Lone Rangers! </a:t>
            </a:r>
            <a:r>
              <a:rPr lang="en-US" sz="2400" b="1" dirty="0" smtClean="0">
                <a:latin typeface="Cambria" panose="02040503050406030204" pitchFamily="18" charset="0"/>
                <a:ea typeface="Cambria" panose="02040503050406030204" pitchFamily="18" charset="0"/>
              </a:rPr>
              <a:t> Peter </a:t>
            </a:r>
            <a:r>
              <a:rPr lang="en-US" sz="2400" b="1" dirty="0" smtClean="0">
                <a:latin typeface="Cambria" panose="02040503050406030204" pitchFamily="18" charset="0"/>
                <a:ea typeface="Cambria" panose="02040503050406030204" pitchFamily="18" charset="0"/>
              </a:rPr>
              <a:t>warned the leaders of the churches in Asia Minor not to </a:t>
            </a:r>
            <a:r>
              <a:rPr lang="en-US" sz="2400" b="1" dirty="0" smtClean="0">
                <a:latin typeface="Cambria" panose="02040503050406030204" pitchFamily="18" charset="0"/>
                <a:ea typeface="Cambria" panose="02040503050406030204" pitchFamily="18" charset="0"/>
              </a:rPr>
              <a:t>        lord </a:t>
            </a:r>
            <a:r>
              <a:rPr lang="en-US" sz="2400" b="1" dirty="0" smtClean="0">
                <a:latin typeface="Cambria" panose="02040503050406030204" pitchFamily="18" charset="0"/>
                <a:ea typeface="Cambria" panose="02040503050406030204" pitchFamily="18" charset="0"/>
              </a:rPr>
              <a:t>over their church, but to prove </a:t>
            </a:r>
            <a:r>
              <a:rPr lang="en-US" sz="2400" b="1" i="1" dirty="0" smtClean="0">
                <a:latin typeface="Cambria" panose="02040503050406030204" pitchFamily="18" charset="0"/>
                <a:ea typeface="Cambria" panose="02040503050406030204" pitchFamily="18" charset="0"/>
              </a:rPr>
              <a:t>“examples to the flock”</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5:3</a:t>
            </a:r>
            <a:r>
              <a:rPr lang="en-US" sz="2400" b="1" dirty="0" smtClean="0">
                <a:latin typeface="Cambria" panose="02040503050406030204" pitchFamily="18" charset="0"/>
                <a:ea typeface="Cambria" panose="02040503050406030204" pitchFamily="18" charset="0"/>
              </a:rPr>
              <a:t>).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Servant-hearted models of humility should be the standard of authentic leadership.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Remember, you have a message of hope based on Jesus Christ and the Word of God. </a:t>
            </a:r>
            <a:r>
              <a:rPr lang="en-US" sz="2400" b="1" dirty="0" smtClean="0">
                <a:latin typeface="Cambria" panose="02040503050406030204" pitchFamily="18" charset="0"/>
                <a:ea typeface="Cambria" panose="02040503050406030204" pitchFamily="18" charset="0"/>
              </a:rPr>
              <a:t> When </a:t>
            </a:r>
            <a:r>
              <a:rPr lang="en-US" sz="2400" b="1" dirty="0" smtClean="0">
                <a:latin typeface="Cambria" panose="02040503050406030204" pitchFamily="18" charset="0"/>
                <a:ea typeface="Cambria" panose="02040503050406030204" pitchFamily="18" charset="0"/>
              </a:rPr>
              <a:t>you come into contact with a fake ministry or a false teacher, share the message but stay on the offensive.  </a:t>
            </a:r>
          </a:p>
        </p:txBody>
      </p:sp>
    </p:spTree>
    <p:extLst>
      <p:ext uri="{BB962C8B-B14F-4D97-AF65-F5344CB8AC3E}">
        <p14:creationId xmlns="" xmlns:p14="http://schemas.microsoft.com/office/powerpoint/2010/main" val="3332359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effectLst>
                  <a:outerShdw blurRad="38100" dist="38100" dir="2700000" algn="tl">
                    <a:srgbClr val="000000">
                      <a:alpha val="43137"/>
                    </a:srgbClr>
                  </a:outerShdw>
                </a:effectLst>
                <a:latin typeface="Britannic Bold" panose="020B0903060703020204" pitchFamily="34" charset="0"/>
              </a:rPr>
              <a:t>Don’t fall for the fakes!</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534400" cy="1977464"/>
          </a:xfrm>
          <a:prstGeom prst="rect">
            <a:avLst/>
          </a:prstGeom>
          <a:noFill/>
          <a:effectLst/>
        </p:spPr>
        <p:txBody>
          <a:bodyPr wrap="square" rtlCol="0">
            <a:spAutoFit/>
          </a:bodyPr>
          <a:lstStyle/>
          <a:p>
            <a:pPr indent="457200">
              <a:spcAft>
                <a:spcPts val="600"/>
              </a:spcAft>
              <a:tabLst>
                <a:tab pos="457200" algn="l"/>
              </a:tabLst>
            </a:pPr>
            <a:r>
              <a:rPr lang="en-US" sz="2350" b="1" dirty="0" smtClean="0">
                <a:latin typeface="Cambria" panose="02040503050406030204" pitchFamily="18" charset="0"/>
                <a:ea typeface="Cambria" panose="02040503050406030204" pitchFamily="18" charset="0"/>
              </a:rPr>
              <a:t>Know your Bible, stick to the central issues of Jesus Christ and salvation. </a:t>
            </a:r>
            <a:r>
              <a:rPr lang="en-US" sz="2350" b="1" dirty="0" smtClean="0">
                <a:latin typeface="Cambria" panose="02040503050406030204" pitchFamily="18" charset="0"/>
                <a:ea typeface="Cambria" panose="02040503050406030204" pitchFamily="18" charset="0"/>
              </a:rPr>
              <a:t> Don’t </a:t>
            </a:r>
            <a:r>
              <a:rPr lang="en-US" sz="2350" b="1" dirty="0" smtClean="0">
                <a:latin typeface="Cambria" panose="02040503050406030204" pitchFamily="18" charset="0"/>
                <a:ea typeface="Cambria" panose="02040503050406030204" pitchFamily="18" charset="0"/>
              </a:rPr>
              <a:t>entertain their doctrines for one moment. </a:t>
            </a:r>
          </a:p>
          <a:p>
            <a:pPr indent="457200">
              <a:spcAft>
                <a:spcPts val="600"/>
              </a:spcAft>
              <a:tabLst>
                <a:tab pos="457200" algn="l"/>
              </a:tabLst>
            </a:pPr>
            <a:r>
              <a:rPr lang="en-US" sz="2350" b="1" dirty="0" smtClean="0">
                <a:latin typeface="Cambria" panose="02040503050406030204" pitchFamily="18" charset="0"/>
                <a:ea typeface="Cambria" panose="02040503050406030204" pitchFamily="18" charset="0"/>
              </a:rPr>
              <a:t>What may look like a pot of gold at the end of a rainbow may really be a coiled rattler waiting to strike. </a:t>
            </a:r>
          </a:p>
        </p:txBody>
      </p:sp>
    </p:spTree>
    <p:extLst>
      <p:ext uri="{BB962C8B-B14F-4D97-AF65-F5344CB8AC3E}">
        <p14:creationId xmlns="" xmlns:p14="http://schemas.microsoft.com/office/powerpoint/2010/main" val="4018863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86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Not All “Ministries” Are Ministries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11 July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a:outerShdw blurRad="12700" dist="12700" dir="18900000" algn="bl" rotWithShape="0">
              <a:schemeClr val="tx1"/>
            </a:outerShdw>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dirty="0" smtClean="0">
                <a:solidFill>
                  <a:srgbClr val="FF0000"/>
                </a:solidFill>
                <a:effectLst>
                  <a:outerShdw blurRad="38100" dist="38100" dir="2700000" algn="tl">
                    <a:srgbClr val="000000">
                      <a:alpha val="43137"/>
                    </a:srgbClr>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11:16 – 33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Flip Side of Fruitful Ministry”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975360"/>
            <a:ext cx="8763000" cy="5770811"/>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opens with a light-hearted story about trickery and conning.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He </a:t>
            </a:r>
            <a:r>
              <a:rPr lang="en-US" sz="2350" b="1" dirty="0" smtClean="0">
                <a:latin typeface="Cambria" panose="02040503050406030204" pitchFamily="18" charset="0"/>
                <a:ea typeface="Cambria" panose="02040503050406030204" pitchFamily="18" charset="0"/>
              </a:rPr>
              <a:t>says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after </a:t>
            </a:r>
            <a:r>
              <a:rPr lang="en-US" sz="2350" b="1" dirty="0" smtClean="0">
                <a:latin typeface="Cambria" panose="02040503050406030204" pitchFamily="18" charset="0"/>
                <a:ea typeface="Cambria" panose="02040503050406030204" pitchFamily="18" charset="0"/>
              </a:rPr>
              <a:t>just a few minutes of haggling, you settle on a selling price: five dollars. </a:t>
            </a:r>
            <a:r>
              <a:rPr lang="en-US" sz="2350" b="1" dirty="0" smtClean="0">
                <a:latin typeface="Cambria" panose="02040503050406030204" pitchFamily="18" charset="0"/>
                <a:ea typeface="Cambria" panose="02040503050406030204" pitchFamily="18" charset="0"/>
              </a:rPr>
              <a:t> Not </a:t>
            </a:r>
            <a:r>
              <a:rPr lang="en-US" sz="2350" b="1" dirty="0" smtClean="0">
                <a:latin typeface="Cambria" panose="02040503050406030204" pitchFamily="18" charset="0"/>
                <a:ea typeface="Cambria" panose="02040503050406030204" pitchFamily="18" charset="0"/>
              </a:rPr>
              <a:t>bad for a pile of clothes that doesn’t fit you anyway.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After </a:t>
            </a:r>
            <a:r>
              <a:rPr lang="en-US" sz="2350" b="1" dirty="0" smtClean="0">
                <a:latin typeface="Cambria" panose="02040503050406030204" pitchFamily="18" charset="0"/>
                <a:ea typeface="Cambria" panose="02040503050406030204" pitchFamily="18" charset="0"/>
              </a:rPr>
              <a:t>all, </a:t>
            </a:r>
            <a:r>
              <a:rPr lang="en-US" sz="2350" b="1" dirty="0" smtClean="0">
                <a:latin typeface="Cambria" panose="02040503050406030204" pitchFamily="18" charset="0"/>
                <a:ea typeface="Cambria" panose="02040503050406030204" pitchFamily="18" charset="0"/>
              </a:rPr>
              <a:t>this is a yard </a:t>
            </a:r>
            <a:r>
              <a:rPr lang="en-US" sz="2350" b="1" dirty="0" smtClean="0">
                <a:latin typeface="Cambria" panose="02040503050406030204" pitchFamily="18" charset="0"/>
                <a:ea typeface="Cambria" panose="02040503050406030204" pitchFamily="18" charset="0"/>
              </a:rPr>
              <a:t>sale </a:t>
            </a:r>
            <a:r>
              <a:rPr lang="en-US" sz="2350" b="1" dirty="0" smtClean="0">
                <a:latin typeface="Cambria" panose="02040503050406030204" pitchFamily="18" charset="0"/>
                <a:ea typeface="Cambria" panose="02040503050406030204" pitchFamily="18" charset="0"/>
              </a:rPr>
              <a:t>and the goal is to get rid of as much stuff by the end of the day as possible – perhaps you will even make </a:t>
            </a:r>
            <a:r>
              <a:rPr lang="en-US" sz="235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en-US" sz="2350" b="1" dirty="0" smtClean="0">
                <a:latin typeface="Cambria" panose="02040503050406030204" pitchFamily="18" charset="0"/>
                <a:ea typeface="Cambria" panose="02040503050406030204" pitchFamily="18" charset="0"/>
              </a:rPr>
              <a:t> little </a:t>
            </a:r>
            <a:r>
              <a:rPr lang="en-US" sz="2350" b="1" dirty="0" smtClean="0">
                <a:latin typeface="Cambria" panose="02040503050406030204" pitchFamily="18" charset="0"/>
                <a:ea typeface="Cambria" panose="02040503050406030204" pitchFamily="18" charset="0"/>
              </a:rPr>
              <a:t>extra cash.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gentleman snatches the bag of clothes and hands you a piece of yellow construction paper roughly the size of a five-dollar bill. </a:t>
            </a:r>
            <a:r>
              <a:rPr lang="en-US" sz="2350" b="1" dirty="0" smtClean="0">
                <a:latin typeface="Cambria" panose="02040503050406030204" pitchFamily="18" charset="0"/>
                <a:ea typeface="Cambria" panose="02040503050406030204" pitchFamily="18" charset="0"/>
              </a:rPr>
              <a:t> On </a:t>
            </a:r>
            <a:r>
              <a:rPr lang="en-US" sz="2350" b="1" dirty="0" smtClean="0">
                <a:latin typeface="Cambria" panose="02040503050406030204" pitchFamily="18" charset="0"/>
                <a:ea typeface="Cambria" panose="02040503050406030204" pitchFamily="18" charset="0"/>
              </a:rPr>
              <a:t>the front is an attempt at Abraham Lincoln in green crayon, in each corner the number “5.”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On the other side it reads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Five Dollars</a:t>
            </a:r>
            <a:r>
              <a:rPr lang="en-US" sz="2350" b="1" i="1" dirty="0" smtClean="0">
                <a:latin typeface="Cambria" panose="02040503050406030204" pitchFamily="18" charset="0"/>
                <a:ea typeface="Cambria" panose="02040503050406030204" pitchFamily="18" charset="0"/>
              </a:rPr>
              <a:t>”</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in big block letters that look like they were written by a </a:t>
            </a:r>
            <a:r>
              <a:rPr lang="en-US" sz="2350" b="1" dirty="0" smtClean="0">
                <a:latin typeface="Cambria" panose="02040503050406030204" pitchFamily="18" charset="0"/>
                <a:ea typeface="Cambria" panose="02040503050406030204" pitchFamily="18" charset="0"/>
              </a:rPr>
              <a:t>five-year </a:t>
            </a:r>
            <a:r>
              <a:rPr lang="en-US" sz="2350" b="1" dirty="0" smtClean="0">
                <a:latin typeface="Cambria" panose="02040503050406030204" pitchFamily="18" charset="0"/>
                <a:ea typeface="Cambria" panose="02040503050406030204" pitchFamily="18" charset="0"/>
              </a:rPr>
              <a:t>old.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066800"/>
            <a:ext cx="8686800" cy="5201424"/>
          </a:xfrm>
          <a:prstGeom prst="rect">
            <a:avLst/>
          </a:prstGeom>
          <a:noFill/>
          <a:effectLst/>
        </p:spPr>
        <p:txBody>
          <a:bodyPr wrap="square" rtlCol="0">
            <a:spAutoFit/>
          </a:bodyPr>
          <a:lstStyle/>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“What’s this?” you ask.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“It’s five dollars,” the man answers, eager to leave.</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Swindoll says, “I’m not exactly sure where the conversation might go, but I’m confident you wouldn’t respond, ‘Oh okay</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If you say so. </a:t>
            </a:r>
            <a:r>
              <a:rPr lang="en-US" sz="2350" b="1" dirty="0" smtClean="0">
                <a:latin typeface="Cambria" panose="02040503050406030204" pitchFamily="18" charset="0"/>
                <a:ea typeface="Cambria" panose="02040503050406030204" pitchFamily="18" charset="0"/>
              </a:rPr>
              <a:t> Thanks</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Have </a:t>
            </a:r>
            <a:r>
              <a:rPr lang="en-US" sz="2350" b="1" dirty="0" smtClean="0">
                <a:latin typeface="Cambria" panose="02040503050406030204" pitchFamily="18" charset="0"/>
                <a:ea typeface="Cambria" panose="02040503050406030204" pitchFamily="18" charset="0"/>
              </a:rPr>
              <a:t>a nice day!’”</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If we don’t prepare ourselves for the vicious onslaught of mean-spirited criticism, we may vary well feel like giving up  or resorting to sucker punches in retaliation.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Nobody would be tricked by such a shoddy counterfeit. </a:t>
            </a:r>
            <a:r>
              <a:rPr lang="en-US" sz="2350" b="1" dirty="0" smtClean="0">
                <a:latin typeface="Cambria" panose="02040503050406030204" pitchFamily="18" charset="0"/>
                <a:ea typeface="Cambria" panose="02040503050406030204" pitchFamily="18" charset="0"/>
              </a:rPr>
              <a:t> A </a:t>
            </a:r>
            <a:r>
              <a:rPr lang="en-US" sz="2350" b="1" dirty="0" smtClean="0">
                <a:latin typeface="Cambria" panose="02040503050406030204" pitchFamily="18" charset="0"/>
                <a:ea typeface="Cambria" panose="02040503050406030204" pitchFamily="18" charset="0"/>
              </a:rPr>
              <a:t>crayon-marked scrap of yellow paper won’t pass anybody’s test of authenticity.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As long as there is truth, falsehood is never far behind.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762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066800"/>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Satan, himself, countered God’s straightforward command in Genesis 2:16-17 with a similar-sounding deception in Genesis 3:1. </a:t>
            </a:r>
          </a:p>
          <a:p>
            <a:pPr indent="457200">
              <a:spcAft>
                <a:spcPts val="1200"/>
              </a:spcAft>
            </a:pPr>
            <a:r>
              <a:rPr lang="en-US" sz="2400" b="1" dirty="0" smtClean="0">
                <a:latin typeface="Cambria" panose="02040503050406030204" pitchFamily="18" charset="0"/>
                <a:ea typeface="Cambria" panose="02040503050406030204" pitchFamily="18" charset="0"/>
              </a:rPr>
              <a:t>So also, honest ministries always have been surrounded by fakes: artificial, deceptive, and dangerous. </a:t>
            </a:r>
            <a:r>
              <a:rPr lang="en-US" sz="2400" b="1" dirty="0" smtClean="0">
                <a:latin typeface="Cambria" panose="02040503050406030204" pitchFamily="18" charset="0"/>
                <a:ea typeface="Cambria" panose="02040503050406030204" pitchFamily="18" charset="0"/>
              </a:rPr>
              <a:t> Unfortunately</a:t>
            </a:r>
            <a:r>
              <a:rPr lang="en-US" sz="2400" b="1" dirty="0" smtClean="0">
                <a:latin typeface="Cambria" panose="02040503050406030204" pitchFamily="18" charset="0"/>
                <a:ea typeface="Cambria" panose="02040503050406030204" pitchFamily="18" charset="0"/>
              </a:rPr>
              <a:t>, people often have trouble discerning the difference between the true and the false. </a:t>
            </a:r>
          </a:p>
          <a:p>
            <a:pPr indent="457200">
              <a:spcAft>
                <a:spcPts val="1200"/>
              </a:spcAft>
            </a:pPr>
            <a:r>
              <a:rPr lang="en-US" sz="2400" b="1" dirty="0" smtClean="0">
                <a:latin typeface="Cambria" panose="02040503050406030204" pitchFamily="18" charset="0"/>
                <a:ea typeface="Cambria" panose="02040503050406030204" pitchFamily="18" charset="0"/>
              </a:rPr>
              <a:t>On the face of it, they bear a startling resemblance.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start scratching below the surface, and soon you will uncover a dangerous deception. </a:t>
            </a:r>
          </a:p>
          <a:p>
            <a:pPr indent="457200">
              <a:spcAft>
                <a:spcPts val="1200"/>
              </a:spcAft>
            </a:pPr>
            <a:r>
              <a:rPr lang="en-US" sz="2400" b="1" dirty="0" smtClean="0">
                <a:latin typeface="Cambria" panose="02040503050406030204" pitchFamily="18" charset="0"/>
                <a:ea typeface="Cambria" panose="02040503050406030204" pitchFamily="18" charset="0"/>
              </a:rPr>
              <a:t>Paul’s observations and warnings regarding false, untrustworthy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ministers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remain as relevant today as in the days of first-century Christianity.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Perhaps more so!</a:t>
            </a: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71139" y="1143000"/>
            <a:ext cx="8466268" cy="363176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Oh</a:t>
            </a:r>
            <a:r>
              <a:rPr lang="en-US" sz="2800" i="1" dirty="0">
                <a:latin typeface="Georgia" panose="02040502050405020303" pitchFamily="18" charset="0"/>
              </a:rPr>
              <a:t>, that you would bear with me in a little folly—and indeed you do bear with me.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For </a:t>
            </a:r>
            <a:r>
              <a:rPr lang="en-US" sz="2800" i="1" dirty="0">
                <a:latin typeface="Georgia" panose="02040502050405020303" pitchFamily="18" charset="0"/>
              </a:rPr>
              <a:t>I </a:t>
            </a:r>
            <a:r>
              <a:rPr lang="en-US" sz="2800" i="1" dirty="0" smtClean="0">
                <a:latin typeface="Georgia" panose="02040502050405020303" pitchFamily="18" charset="0"/>
              </a:rPr>
              <a:t>am jealous </a:t>
            </a:r>
            <a:r>
              <a:rPr lang="en-US" sz="2800" i="1" dirty="0">
                <a:latin typeface="Georgia" panose="02040502050405020303" pitchFamily="18" charset="0"/>
              </a:rPr>
              <a:t>for you with godly </a:t>
            </a:r>
            <a:r>
              <a:rPr lang="en-US" sz="2800" i="1" dirty="0" smtClean="0">
                <a:latin typeface="Georgia" panose="02040502050405020303" pitchFamily="18" charset="0"/>
              </a:rPr>
              <a:t>jealousy.  For</a:t>
            </a:r>
            <a:r>
              <a:rPr lang="en-US" sz="2800" i="1" dirty="0">
                <a:latin typeface="Georgia" panose="02040502050405020303" pitchFamily="18" charset="0"/>
              </a:rPr>
              <a:t> I have betrothed you to one husband, that I may </a:t>
            </a:r>
            <a:r>
              <a:rPr lang="en-US" sz="2800" i="1" dirty="0" smtClean="0">
                <a:latin typeface="Georgia" panose="02040502050405020303" pitchFamily="18" charset="0"/>
              </a:rPr>
              <a:t>present you</a:t>
            </a:r>
            <a:r>
              <a:rPr lang="en-US" sz="2800" i="1" dirty="0">
                <a:latin typeface="Georgia" panose="02040502050405020303" pitchFamily="18" charset="0"/>
              </a:rPr>
              <a:t> as a chaste virgin to Christ.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But </a:t>
            </a:r>
            <a:r>
              <a:rPr lang="en-US" sz="2800" i="1" dirty="0">
                <a:latin typeface="Georgia" panose="02040502050405020303" pitchFamily="18" charset="0"/>
              </a:rPr>
              <a:t>I fear, lest somehow, as the serpent deceived Eve by his craftiness, so your minds may be corrupted from the simplicity that is in Christ. </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080" y="1066800"/>
            <a:ext cx="8686799"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False teachers abound today. </a:t>
            </a:r>
            <a:r>
              <a:rPr lang="en-US" sz="2400" b="1" dirty="0" smtClean="0">
                <a:latin typeface="Cambria" pitchFamily="18" charset="0"/>
              </a:rPr>
              <a:t> They </a:t>
            </a:r>
            <a:r>
              <a:rPr lang="en-US" sz="2400" b="1" dirty="0" smtClean="0">
                <a:latin typeface="Cambria" pitchFamily="18" charset="0"/>
              </a:rPr>
              <a:t>are organized, well funded, and sometimes well respected. </a:t>
            </a:r>
          </a:p>
          <a:p>
            <a:pPr indent="457200">
              <a:spcAft>
                <a:spcPts val="1200"/>
              </a:spcAft>
            </a:pPr>
            <a:r>
              <a:rPr lang="en-US" sz="2400" b="1" dirty="0" smtClean="0">
                <a:latin typeface="Cambria" pitchFamily="18" charset="0"/>
              </a:rPr>
              <a:t>The false teachers that Paul had to contend with came in a couple of main varieties.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First</a:t>
            </a:r>
            <a:r>
              <a:rPr lang="en-US" sz="2400" b="1" dirty="0" smtClean="0">
                <a:latin typeface="Cambria" pitchFamily="18" charset="0"/>
                <a:ea typeface="Cambria" panose="02040503050406030204" pitchFamily="18" charset="0"/>
              </a:rPr>
              <a:t> – the </a:t>
            </a:r>
            <a:r>
              <a:rPr lang="en-US" sz="2400" b="1" u="sng" dirty="0" smtClean="0">
                <a:latin typeface="Cambria" pitchFamily="18" charset="0"/>
                <a:ea typeface="Cambria" panose="02040503050406030204" pitchFamily="18" charset="0"/>
              </a:rPr>
              <a:t>Judaizers</a:t>
            </a:r>
            <a:r>
              <a:rPr lang="en-US" sz="2400" b="1" dirty="0" smtClean="0">
                <a:latin typeface="Cambria" pitchFamily="18" charset="0"/>
                <a:ea typeface="Cambria" panose="02040503050406030204" pitchFamily="18" charset="0"/>
              </a:rPr>
              <a:t>:  those who </a:t>
            </a:r>
            <a:r>
              <a:rPr lang="en-US" sz="2400" b="1" dirty="0" smtClean="0">
                <a:latin typeface="Cambria" pitchFamily="18" charset="0"/>
                <a:ea typeface="Cambria" panose="02040503050406030204" pitchFamily="18" charset="0"/>
              </a:rPr>
              <a:t>believed that people could be saved only if they followed the Old Testament Law. They contented that even the Gentiles who accepted Jesus as their Messiah had to be circumcised and accept the old covenant as well as Jesus.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Second</a:t>
            </a:r>
            <a:r>
              <a:rPr lang="en-US" sz="2400" b="1" dirty="0" smtClean="0">
                <a:latin typeface="Cambria" pitchFamily="18" charset="0"/>
                <a:ea typeface="Cambria" panose="02040503050406030204" pitchFamily="18" charset="0"/>
              </a:rPr>
              <a:t> – the </a:t>
            </a:r>
            <a:r>
              <a:rPr lang="en-US" sz="2400" b="1" u="sng" dirty="0" smtClean="0">
                <a:latin typeface="Cambria" pitchFamily="18" charset="0"/>
                <a:ea typeface="Cambria" panose="02040503050406030204" pitchFamily="18" charset="0"/>
              </a:rPr>
              <a:t>Docetists</a:t>
            </a:r>
            <a:r>
              <a:rPr lang="en-US" sz="2400" b="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this heresy came from those influenced by Greek philosophy who rejected the full humanity of Jesus, disparaged the physical body and the physical creation, and refused to believe in the bodily resurrection. </a:t>
            </a:r>
          </a:p>
        </p:txBody>
      </p:sp>
    </p:spTree>
    <p:extLst>
      <p:ext uri="{BB962C8B-B14F-4D97-AF65-F5344CB8AC3E}">
        <p14:creationId xmlns="" xmlns:p14="http://schemas.microsoft.com/office/powerpoint/2010/main" val="7813962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686799"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a:t>
            </a:r>
            <a:r>
              <a:rPr lang="en-US" sz="2400" b="1" dirty="0">
                <a:latin typeface="Cambria" pitchFamily="18" charset="0"/>
              </a:rPr>
              <a:t>i</a:t>
            </a:r>
            <a:r>
              <a:rPr lang="en-US" sz="2400" b="1" dirty="0" smtClean="0">
                <a:latin typeface="Cambria" pitchFamily="18" charset="0"/>
              </a:rPr>
              <a:t>s likely that the Corinthians had encountered both heresies – </a:t>
            </a:r>
            <a:r>
              <a:rPr lang="en-US" sz="2400" b="1" u="sng" dirty="0" smtClean="0">
                <a:latin typeface="Cambria" pitchFamily="18" charset="0"/>
              </a:rPr>
              <a:t>Docetists</a:t>
            </a:r>
            <a:r>
              <a:rPr lang="en-US" sz="2400" b="1" dirty="0" smtClean="0">
                <a:latin typeface="Cambria" pitchFamily="18" charset="0"/>
              </a:rPr>
              <a:t> who rejected the physical resurrection and </a:t>
            </a:r>
            <a:r>
              <a:rPr lang="en-US" sz="2400" b="1" u="sng" dirty="0" smtClean="0">
                <a:latin typeface="Cambria" pitchFamily="18" charset="0"/>
              </a:rPr>
              <a:t>Judaizers</a:t>
            </a:r>
            <a:r>
              <a:rPr lang="en-US" sz="2400" b="1" dirty="0" smtClean="0">
                <a:latin typeface="Cambria" pitchFamily="18" charset="0"/>
              </a:rPr>
              <a:t> who desired to contradict Paul’s gospel of salvation by grace through faith in Christ alone.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False teachers from both groups accused Paul of heresy.  They suggested he preached a false Christ, a false gospel, and a false hope. </a:t>
            </a:r>
            <a:r>
              <a:rPr lang="en-US" sz="2400" b="1" dirty="0" smtClean="0">
                <a:latin typeface="Cambria" pitchFamily="18" charset="0"/>
              </a:rPr>
              <a:t> So</a:t>
            </a:r>
            <a:r>
              <a:rPr lang="en-US" sz="2400" b="1" dirty="0" smtClean="0">
                <a:latin typeface="Cambria" pitchFamily="18" charset="0"/>
              </a:rPr>
              <a:t>, here Paul warns the gullible Corinthians of the trap awaiting them. </a:t>
            </a:r>
          </a:p>
          <a:p>
            <a:pPr indent="457200">
              <a:spcAft>
                <a:spcPts val="1200"/>
              </a:spcAft>
            </a:pPr>
            <a:r>
              <a:rPr lang="en-US" sz="2400" b="1" dirty="0" smtClean="0">
                <a:latin typeface="Cambria" pitchFamily="18" charset="0"/>
              </a:rPr>
              <a:t>Paul starts by expressing his distaste for what he has to do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Bear with me in a little foolishness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a:t>
            </a:r>
            <a:r>
              <a:rPr lang="en-US" sz="2400" b="1" dirty="0" smtClean="0">
                <a:latin typeface="Cambria" pitchFamily="18" charset="0"/>
              </a:rPr>
              <a:t> By </a:t>
            </a:r>
            <a:r>
              <a:rPr lang="en-US" sz="2400" b="1" dirty="0" smtClean="0">
                <a:latin typeface="Cambria" pitchFamily="18" charset="0"/>
              </a:rPr>
              <a:t>foolishness he means having to talk about himself, which would appear like boasting about his role as an apostle. </a:t>
            </a:r>
          </a:p>
        </p:txBody>
      </p:sp>
    </p:spTree>
    <p:extLst>
      <p:ext uri="{BB962C8B-B14F-4D97-AF65-F5344CB8AC3E}">
        <p14:creationId xmlns="" xmlns:p14="http://schemas.microsoft.com/office/powerpoint/2010/main" val="17688872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56549</TotalTime>
  <Words>3354</Words>
  <Application>Microsoft Office PowerPoint</Application>
  <PresentationFormat>On-screen Show (4:3)</PresentationFormat>
  <Paragraphs>196</Paragraphs>
  <Slides>36</Slides>
  <Notes>33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11:1–3</vt:lpstr>
      <vt:lpstr>2 Corinthians 11:1-3</vt:lpstr>
      <vt:lpstr>2 Corinthians 11:1-3</vt:lpstr>
      <vt:lpstr>2 Corinthians 11:1-3</vt:lpstr>
      <vt:lpstr>2 Corinthians 11:1-3</vt:lpstr>
      <vt:lpstr>2 Corinthians 11:1-3</vt:lpstr>
      <vt:lpstr>2 Corinthians 11:4-12</vt:lpstr>
      <vt:lpstr>2 Corinthians 11:4-12</vt:lpstr>
      <vt:lpstr>2 Corinthians 11:4-12</vt:lpstr>
      <vt:lpstr>2 Corinthians 11:4-12</vt:lpstr>
      <vt:lpstr>2 Corinthians 11:4-12</vt:lpstr>
      <vt:lpstr>2 Corinthians 11:4-12</vt:lpstr>
      <vt:lpstr>2 Corinthians 11:4-12</vt:lpstr>
      <vt:lpstr>2 Corinthians 11:4-12</vt:lpstr>
      <vt:lpstr>2 Corinthians 11:4-12</vt:lpstr>
      <vt:lpstr>2 Corinthians 11:4-12</vt:lpstr>
      <vt:lpstr>2 Corinthians 11:4-12</vt:lpstr>
      <vt:lpstr>2 Corinthians 11:4-12</vt:lpstr>
      <vt:lpstr>2 Corinthians 11:4-12</vt:lpstr>
      <vt:lpstr>2 Corinthians 11:13-15</vt:lpstr>
      <vt:lpstr>2 Corinthians 11:13-15</vt:lpstr>
      <vt:lpstr>2 Corinthians 11:13-15</vt:lpstr>
      <vt:lpstr>Slide 29</vt:lpstr>
      <vt:lpstr>Application – Don’t fall for the fakes!</vt:lpstr>
      <vt:lpstr>Application – Don’t fall for the fakes!</vt:lpstr>
      <vt:lpstr>Application – Don’t fall for the fakes!</vt:lpstr>
      <vt:lpstr>Application – Don’t fall for the fakes!</vt:lpstr>
      <vt:lpstr>Application – Don’t fall for the fakes!</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10329</cp:revision>
  <cp:lastPrinted>2023-05-06T01:46:48Z</cp:lastPrinted>
  <dcterms:created xsi:type="dcterms:W3CDTF">2016-10-08T19:35:00Z</dcterms:created>
  <dcterms:modified xsi:type="dcterms:W3CDTF">2024-06-24T19:23:10Z</dcterms:modified>
</cp:coreProperties>
</file>